
<file path=[Content_Types].xml><?xml version="1.0" encoding="utf-8"?>
<Types xmlns="http://schemas.openxmlformats.org/package/2006/content-types">
  <Default Extension="emf" ContentType="image/x-emf"/>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 id="2147483672"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7315200" cy="96012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Helvetica Neue" panose="02000503000000020004" pitchFamily="2" charset="0"/>
      <p:regular r:id="rId27"/>
      <p:bold r:id="rId28"/>
      <p:italic r:id="rId29"/>
      <p:boldItalic r:id="rId30"/>
    </p:embeddedFont>
    <p:embeddedFont>
      <p:font typeface="Roboto" panose="02000000000000000000" pitchFamily="2" charset="0"/>
      <p:regular r:id="rId31"/>
      <p:bold r:id="rId32"/>
      <p:italic r:id="rId33"/>
      <p:boldItalic r:id="rId34"/>
    </p:embeddedFont>
    <p:embeddedFont>
      <p:font typeface="Roboto Light"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87FB7A-29BC-4C41-8FFD-861DA420191A}">
  <a:tblStyle styleId="{9487FB7A-29BC-4C41-8FFD-861DA420191A}"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70793"/>
  </p:normalViewPr>
  <p:slideViewPr>
    <p:cSldViewPr snapToGrid="0">
      <p:cViewPr varScale="1">
        <p:scale>
          <a:sx n="98" d="100"/>
          <a:sy n="98" d="100"/>
        </p:scale>
        <p:origin x="600" y="16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187" name="Google Shape;187;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0eb9ec71f_0_3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0eb9ec71f_0_35: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marR="0" lvl="0" indent="0" algn="l" defTabSz="914400" rtl="0" eaLnBrk="1" fontAlgn="auto" latinLnBrk="0" hangingPunct="1">
              <a:lnSpc>
                <a:spcPct val="100000"/>
              </a:lnSpc>
              <a:spcBef>
                <a:spcPts val="1200"/>
              </a:spcBef>
              <a:spcAft>
                <a:spcPts val="0"/>
              </a:spcAft>
              <a:buClr>
                <a:schemeClr val="dk1"/>
              </a:buClr>
              <a:buSzPts val="1100"/>
              <a:buFont typeface="Arial"/>
              <a:buNone/>
              <a:tabLst/>
              <a:defRPr/>
            </a:pPr>
            <a:r>
              <a:rPr lang="en-US" sz="1800" dirty="0">
                <a:latin typeface="Arial"/>
                <a:ea typeface="Arial"/>
                <a:cs typeface="Arial"/>
                <a:sym typeface="Arial"/>
              </a:rPr>
              <a:t>Here we compare the 10 most significant words in LR and RF classifiers using negation-aware and untouched notes. We can extract the significant words for LR, using the learned weight, and for RF,</a:t>
            </a:r>
            <a:r>
              <a:rPr lang="en-US" sz="1800" dirty="0">
                <a:latin typeface="Helvetica Neue"/>
                <a:ea typeface="Helvetica Neue"/>
                <a:cs typeface="Helvetica Neue"/>
                <a:sym typeface="Helvetica Neue"/>
              </a:rPr>
              <a:t> using the count and level of splits made on a feature across all trees.</a:t>
            </a:r>
            <a:r>
              <a:rPr lang="en-US" sz="1800" dirty="0">
                <a:latin typeface="Arial"/>
                <a:ea typeface="Arial"/>
                <a:cs typeface="Arial"/>
                <a:sym typeface="Arial"/>
              </a:rPr>
              <a:t> </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First notice that, among the 10 most important words indicating - class: 5 and 4  words are the direct result of Negation detection.</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Also, Words from the negation-aware version have comparatively higher weights, than their untouched notes counterparts, showing </a:t>
            </a:r>
            <a:r>
              <a:rPr lang="en-US" sz="1800" dirty="0" err="1">
                <a:latin typeface="Arial"/>
                <a:ea typeface="Arial"/>
                <a:cs typeface="Arial"/>
                <a:sym typeface="Arial"/>
              </a:rPr>
              <a:t>thier</a:t>
            </a:r>
            <a:r>
              <a:rPr lang="en-US" sz="1800" dirty="0">
                <a:latin typeface="Arial"/>
                <a:ea typeface="Arial"/>
                <a:cs typeface="Arial"/>
                <a:sym typeface="Arial"/>
              </a:rPr>
              <a:t> higher </a:t>
            </a:r>
            <a:r>
              <a:rPr lang="en-US" sz="1800" dirty="0" err="1">
                <a:latin typeface="Arial"/>
                <a:ea typeface="Arial"/>
                <a:cs typeface="Arial"/>
                <a:sym typeface="Arial"/>
              </a:rPr>
              <a:t>contriubituion</a:t>
            </a:r>
            <a:r>
              <a:rPr lang="en-US" sz="1800" dirty="0">
                <a:latin typeface="Arial"/>
                <a:ea typeface="Arial"/>
                <a:cs typeface="Arial"/>
                <a:sym typeface="Arial"/>
              </a:rPr>
              <a:t>.</a:t>
            </a:r>
          </a:p>
          <a:p>
            <a:pPr marL="0" lvl="0" indent="0" algn="l" rtl="0">
              <a:spcBef>
                <a:spcPts val="1200"/>
              </a:spcBef>
              <a:spcAft>
                <a:spcPts val="0"/>
              </a:spcAft>
              <a:buNone/>
            </a:pPr>
            <a:endParaRPr lang="en-US" sz="1800" dirty="0">
              <a:latin typeface="Arial"/>
              <a:ea typeface="Arial"/>
              <a:cs typeface="Arial"/>
              <a:sym typeface="Arial"/>
            </a:endParaRPr>
          </a:p>
          <a:p>
            <a:pPr marL="0" marR="0" lvl="0" indent="0" algn="l" defTabSz="914400" rtl="0" eaLnBrk="1" fontAlgn="auto" latinLnBrk="0" hangingPunct="1">
              <a:lnSpc>
                <a:spcPct val="100000"/>
              </a:lnSpc>
              <a:spcBef>
                <a:spcPts val="1200"/>
              </a:spcBef>
              <a:spcAft>
                <a:spcPts val="0"/>
              </a:spcAft>
              <a:buClr>
                <a:srgbClr val="000000"/>
              </a:buClr>
              <a:buSzPts val="1100"/>
              <a:buFont typeface="Arial"/>
              <a:buNone/>
              <a:tabLst/>
              <a:defRPr/>
            </a:pPr>
            <a:r>
              <a:rPr lang="en-US" sz="1800" dirty="0">
                <a:latin typeface="Arial"/>
                <a:ea typeface="Arial"/>
                <a:cs typeface="Arial"/>
                <a:sym typeface="Arial"/>
              </a:rPr>
              <a:t>Finally, Some words in the 10 most </a:t>
            </a:r>
            <a:r>
              <a:rPr lang="en-US" sz="1800" dirty="0" err="1">
                <a:latin typeface="Arial"/>
                <a:ea typeface="Arial"/>
                <a:cs typeface="Arial"/>
                <a:sym typeface="Arial"/>
              </a:rPr>
              <a:t>contibuing</a:t>
            </a:r>
            <a:r>
              <a:rPr lang="en-US" sz="1800" dirty="0">
                <a:latin typeface="Arial"/>
                <a:ea typeface="Arial"/>
                <a:cs typeface="Arial"/>
                <a:sym typeface="Arial"/>
              </a:rPr>
              <a:t> words for the untouched </a:t>
            </a:r>
            <a:r>
              <a:rPr lang="en-US" sz="1800" dirty="0" err="1">
                <a:latin typeface="Arial"/>
                <a:ea typeface="Arial"/>
                <a:cs typeface="Arial"/>
                <a:sym typeface="Arial"/>
              </a:rPr>
              <a:t>notess</a:t>
            </a:r>
            <a:r>
              <a:rPr lang="en-US" sz="1800" dirty="0">
                <a:latin typeface="Arial"/>
                <a:ea typeface="Arial"/>
                <a:cs typeface="Arial"/>
                <a:sym typeface="Arial"/>
              </a:rPr>
              <a:t> are just non-</a:t>
            </a:r>
            <a:r>
              <a:rPr lang="en-US" sz="1800" dirty="0" err="1">
                <a:latin typeface="Arial"/>
                <a:ea typeface="Arial"/>
                <a:cs typeface="Arial"/>
                <a:sym typeface="Arial"/>
              </a:rPr>
              <a:t>specic</a:t>
            </a:r>
            <a:r>
              <a:rPr lang="en-US" sz="1800" dirty="0">
                <a:latin typeface="Arial"/>
                <a:ea typeface="Arial"/>
                <a:cs typeface="Arial"/>
                <a:sym typeface="Arial"/>
              </a:rPr>
              <a:t> general descriptors. These all show </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no PUI in LR and RF, are the direct product of negation detection step, proving its utility than their untouched notes counterparts</a:t>
            </a:r>
          </a:p>
          <a:p>
            <a:pPr marL="0" lvl="0" indent="0" algn="l" rtl="0">
              <a:spcBef>
                <a:spcPts val="1200"/>
              </a:spcBef>
              <a:spcAft>
                <a:spcPts val="0"/>
              </a:spcAft>
              <a:buClr>
                <a:srgbClr val="000000"/>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rgbClr val="000000"/>
              </a:buClr>
              <a:buSzPts val="1100"/>
              <a:buFont typeface="Arial"/>
              <a:buNone/>
            </a:pP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some of the words appearing in the top 10 for the model trained on untouched notes are solely non-specific general descriptors, which is rare in negation-aware versions (e.g. all words </a:t>
            </a:r>
            <a:r>
              <a:rPr lang="en-US" sz="1800" dirty="0" err="1">
                <a:latin typeface="Arial"/>
                <a:ea typeface="Arial"/>
                <a:cs typeface="Arial"/>
                <a:sym typeface="Arial"/>
              </a:rPr>
              <a:t>inRF</a:t>
            </a:r>
            <a:r>
              <a:rPr lang="en-US" sz="1800" dirty="0">
                <a:latin typeface="Arial"/>
                <a:ea typeface="Arial"/>
                <a:cs typeface="Arial"/>
                <a:sym typeface="Arial"/>
              </a:rPr>
              <a:t> untouched notes case except “</a:t>
            </a:r>
            <a:r>
              <a:rPr lang="en-US" sz="1800" dirty="0" err="1">
                <a:latin typeface="Arial"/>
                <a:ea typeface="Arial"/>
                <a:cs typeface="Arial"/>
                <a:sym typeface="Arial"/>
              </a:rPr>
              <a:t>ganx</a:t>
            </a:r>
            <a:r>
              <a:rPr lang="en-US" sz="1800" dirty="0">
                <a:latin typeface="Arial"/>
                <a:ea typeface="Arial"/>
                <a:cs typeface="Arial"/>
                <a:sym typeface="Arial"/>
              </a:rPr>
              <a:t>” and “fio2” are non-specific)</a:t>
            </a:r>
            <a:endParaRPr sz="1800" dirty="0">
              <a:latin typeface="Arial"/>
              <a:ea typeface="Arial"/>
              <a:cs typeface="Arial"/>
              <a:sym typeface="Arial"/>
            </a:endParaRPr>
          </a:p>
        </p:txBody>
      </p:sp>
      <p:sp>
        <p:nvSpPr>
          <p:cNvPr id="267" name="Google Shape;267;ga0eb9ec71f_0_35: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9c5caeac5f_0_1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9c5caeac5f_0_14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None/>
            </a:pPr>
            <a:r>
              <a:rPr lang="en-US" sz="2600" b="1" dirty="0">
                <a:solidFill>
                  <a:srgbClr val="CB333B"/>
                </a:solidFill>
                <a:latin typeface="Arial"/>
                <a:ea typeface="Arial"/>
                <a:cs typeface="Arial"/>
                <a:sym typeface="Arial"/>
              </a:rPr>
              <a:t>Here we look into how closely words only discovered using negation-aware notes, and the negated words themselves overlap with medical literature on PUI.</a:t>
            </a:r>
          </a:p>
          <a:p>
            <a:pPr marL="0" lvl="0" indent="0" algn="l" rtl="0">
              <a:spcBef>
                <a:spcPts val="1200"/>
              </a:spcBef>
              <a:spcAft>
                <a:spcPts val="0"/>
              </a:spcAft>
              <a:buNone/>
            </a:pPr>
            <a:endParaRPr lang="en-US" sz="2600" b="1" dirty="0">
              <a:solidFill>
                <a:srgbClr val="CB333B"/>
              </a:solidFill>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No erythema : consistent with the </a:t>
            </a:r>
            <a:r>
              <a:rPr lang="en-US" sz="1800" b="1" dirty="0">
                <a:latin typeface="Arial"/>
                <a:ea typeface="Arial"/>
                <a:cs typeface="Arial"/>
                <a:sym typeface="Arial"/>
              </a:rPr>
              <a:t>updated definition</a:t>
            </a:r>
            <a:r>
              <a:rPr lang="en-US" sz="1800" dirty="0">
                <a:latin typeface="Arial"/>
                <a:ea typeface="Arial"/>
                <a:cs typeface="Arial"/>
                <a:sym typeface="Arial"/>
              </a:rPr>
              <a:t> of “Stage 1 Pressure Injury: Non-blanchable erythema of intact skin”.1 </a:t>
            </a:r>
          </a:p>
          <a:p>
            <a:pPr marL="0" lvl="0" indent="0" algn="l" rtl="0">
              <a:spcBef>
                <a:spcPts val="1200"/>
              </a:spcBef>
              <a:spcAft>
                <a:spcPts val="0"/>
              </a:spcAft>
              <a:buNone/>
            </a:pPr>
            <a:endParaRPr sz="1800" dirty="0">
              <a:latin typeface="Arial"/>
              <a:ea typeface="Arial"/>
              <a:cs typeface="Arial"/>
              <a:sym typeface="Arial"/>
            </a:endParaRPr>
          </a:p>
          <a:p>
            <a:pPr marL="0" lvl="0" indent="0" algn="l" rtl="0">
              <a:spcBef>
                <a:spcPts val="1200"/>
              </a:spcBef>
              <a:spcAft>
                <a:spcPts val="0"/>
              </a:spcAft>
              <a:buNone/>
            </a:pPr>
            <a:r>
              <a:rPr lang="en-US" sz="1800" dirty="0" err="1">
                <a:latin typeface="Arial"/>
                <a:ea typeface="Arial"/>
                <a:cs typeface="Arial"/>
                <a:sym typeface="Arial"/>
              </a:rPr>
              <a:t>swangaz</a:t>
            </a:r>
            <a:r>
              <a:rPr lang="en-US" sz="1800" dirty="0">
                <a:latin typeface="Arial"/>
                <a:ea typeface="Arial"/>
                <a:cs typeface="Arial"/>
                <a:sym typeface="Arial"/>
              </a:rPr>
              <a:t>  and no tube indicate </a:t>
            </a:r>
            <a:r>
              <a:rPr lang="en-US" sz="1800" b="1" dirty="0">
                <a:latin typeface="Arial"/>
                <a:ea typeface="Arial"/>
                <a:cs typeface="Arial"/>
                <a:sym typeface="Arial"/>
              </a:rPr>
              <a:t>PUI related medical devices</a:t>
            </a:r>
          </a:p>
          <a:p>
            <a:pPr marL="0" lvl="0" indent="0" algn="l" rtl="0">
              <a:spcBef>
                <a:spcPts val="1200"/>
              </a:spcBef>
              <a:spcAft>
                <a:spcPts val="0"/>
              </a:spcAft>
              <a:buNone/>
            </a:pPr>
            <a:endParaRPr sz="1800" b="1"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sedate or PACU (post anesthesia care unit) are related to special care units where PUI happens more </a:t>
            </a:r>
            <a:r>
              <a:rPr lang="en-US" sz="1800" dirty="0" err="1">
                <a:latin typeface="Arial"/>
                <a:ea typeface="Arial"/>
                <a:cs typeface="Arial"/>
                <a:sym typeface="Arial"/>
              </a:rPr>
              <a:t>oftehn</a:t>
            </a:r>
            <a:r>
              <a:rPr lang="en-US" sz="1800" dirty="0">
                <a:latin typeface="Arial"/>
                <a:ea typeface="Arial"/>
                <a:cs typeface="Arial"/>
                <a:sym typeface="Arial"/>
              </a:rPr>
              <a:t> </a:t>
            </a:r>
          </a:p>
          <a:p>
            <a:pPr marL="0" lvl="0" indent="0" algn="l" rtl="0">
              <a:spcBef>
                <a:spcPts val="1200"/>
              </a:spcBef>
              <a:spcAft>
                <a:spcPts val="0"/>
              </a:spcAft>
              <a:buNone/>
            </a:pPr>
            <a:endParaRPr sz="1800" dirty="0">
              <a:latin typeface="Arial"/>
              <a:ea typeface="Arial"/>
              <a:cs typeface="Arial"/>
              <a:sym typeface="Arial"/>
            </a:endParaRPr>
          </a:p>
          <a:p>
            <a:pPr marL="0" lvl="0" indent="0" algn="l" rtl="0">
              <a:spcBef>
                <a:spcPts val="1200"/>
              </a:spcBef>
              <a:spcAft>
                <a:spcPts val="0"/>
              </a:spcAft>
              <a:buNone/>
            </a:pPr>
            <a:r>
              <a:rPr lang="en-US" sz="1800" b="1" dirty="0">
                <a:latin typeface="Arial"/>
                <a:ea typeface="Arial"/>
                <a:cs typeface="Arial"/>
                <a:sym typeface="Arial"/>
              </a:rPr>
              <a:t>Braden risk</a:t>
            </a:r>
            <a:r>
              <a:rPr lang="en-US" sz="1800" dirty="0">
                <a:latin typeface="Arial"/>
                <a:ea typeface="Arial"/>
                <a:cs typeface="Arial"/>
                <a:sym typeface="Arial"/>
              </a:rPr>
              <a:t> :no secretions, no stool, independent; no obstruction &amp; </a:t>
            </a:r>
            <a:r>
              <a:rPr lang="en-US" sz="1800" dirty="0" err="1">
                <a:latin typeface="Arial"/>
                <a:ea typeface="Arial"/>
                <a:cs typeface="Arial"/>
                <a:sym typeface="Arial"/>
              </a:rPr>
              <a:t>multipodus</a:t>
            </a:r>
            <a:endParaRPr lang="en-US" sz="1800" dirty="0">
              <a:latin typeface="Arial"/>
              <a:ea typeface="Arial"/>
              <a:cs typeface="Arial"/>
              <a:sym typeface="Arial"/>
            </a:endParaRP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Diuresis : recently identified </a:t>
            </a:r>
            <a:r>
              <a:rPr lang="en-US" sz="1800" b="1" dirty="0">
                <a:latin typeface="Arial"/>
                <a:ea typeface="Arial"/>
                <a:cs typeface="Arial"/>
                <a:sym typeface="Arial"/>
              </a:rPr>
              <a:t>predictive features</a:t>
            </a:r>
            <a:r>
              <a:rPr lang="en-US" sz="1800" dirty="0">
                <a:latin typeface="Arial"/>
                <a:ea typeface="Arial"/>
                <a:cs typeface="Arial"/>
                <a:sym typeface="Arial"/>
              </a:rPr>
              <a:t> for PUI in ICU </a:t>
            </a:r>
          </a:p>
          <a:p>
            <a:pPr marL="0" lvl="0" indent="0" algn="l" rtl="0">
              <a:spcBef>
                <a:spcPts val="1200"/>
              </a:spcBef>
              <a:spcAft>
                <a:spcPts val="0"/>
              </a:spcAft>
              <a:buNone/>
            </a:pP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and finally in terms of  the risky </a:t>
            </a:r>
            <a:r>
              <a:rPr lang="en-US" sz="1800" b="1" dirty="0">
                <a:latin typeface="Arial"/>
                <a:ea typeface="Arial"/>
                <a:cs typeface="Arial"/>
                <a:sym typeface="Arial"/>
              </a:rPr>
              <a:t>comorbidities</a:t>
            </a:r>
            <a:r>
              <a:rPr lang="en-US" sz="1800" dirty="0">
                <a:latin typeface="Arial"/>
                <a:ea typeface="Arial"/>
                <a:cs typeface="Arial"/>
                <a:sym typeface="Arial"/>
              </a:rPr>
              <a:t>  we have by no insulin),</a:t>
            </a:r>
            <a:r>
              <a:rPr lang="en-US" sz="1800" dirty="0" err="1">
                <a:latin typeface="Arial"/>
                <a:ea typeface="Arial"/>
                <a:cs typeface="Arial"/>
                <a:sym typeface="Arial"/>
              </a:rPr>
              <a:t>indidcating</a:t>
            </a:r>
            <a:r>
              <a:rPr lang="en-US" sz="1800" dirty="0">
                <a:latin typeface="Arial"/>
                <a:ea typeface="Arial"/>
                <a:cs typeface="Arial"/>
                <a:sym typeface="Arial"/>
              </a:rPr>
              <a:t> diabetes glycemic control and no hypotension and no infection </a:t>
            </a: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275" name="Google Shape;275;g9c5caeac5f_0_14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a0eb9ec71f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a0eb9ec71f_0_42: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None/>
            </a:pPr>
            <a:r>
              <a:rPr lang="en-US" sz="1800" dirty="0">
                <a:latin typeface="Arial"/>
                <a:ea typeface="Arial"/>
                <a:cs typeface="Arial"/>
                <a:sym typeface="Arial"/>
              </a:rPr>
              <a:t>In conclusion, we showed how notes from the care team can be used for automatic PUI detection</a:t>
            </a:r>
          </a:p>
          <a:p>
            <a:pPr marL="0" lvl="0" indent="0" algn="l" rtl="0">
              <a:spcBef>
                <a:spcPts val="1200"/>
              </a:spcBef>
              <a:spcAft>
                <a:spcPts val="0"/>
              </a:spcAft>
              <a:buNone/>
            </a:pPr>
            <a:r>
              <a:rPr lang="en-US" sz="1800" dirty="0">
                <a:latin typeface="Arial"/>
                <a:ea typeface="Arial"/>
                <a:cs typeface="Arial"/>
                <a:sym typeface="Arial"/>
              </a:rPr>
              <a:t>We also showed through our experiments the </a:t>
            </a:r>
            <a:r>
              <a:rPr lang="en-US" sz="1800" dirty="0" err="1">
                <a:latin typeface="Arial"/>
                <a:ea typeface="Arial"/>
                <a:cs typeface="Arial"/>
                <a:sym typeface="Arial"/>
              </a:rPr>
              <a:t>utily</a:t>
            </a:r>
            <a:r>
              <a:rPr lang="en-US" sz="1800" dirty="0">
                <a:latin typeface="Arial"/>
                <a:ea typeface="Arial"/>
                <a:cs typeface="Arial"/>
                <a:sym typeface="Arial"/>
              </a:rPr>
              <a:t> of negation detection step for predictive performance and having a more interpretable model. </a:t>
            </a:r>
          </a:p>
          <a:p>
            <a:pPr marL="0" lvl="0" indent="0" algn="l" rtl="0">
              <a:spcBef>
                <a:spcPts val="1200"/>
              </a:spcBef>
              <a:spcAft>
                <a:spcPts val="0"/>
              </a:spcAft>
              <a:buNone/>
            </a:pPr>
            <a:r>
              <a:rPr lang="en-US" sz="1800" dirty="0">
                <a:latin typeface="Arial"/>
                <a:ea typeface="Arial"/>
                <a:cs typeface="Arial"/>
                <a:sym typeface="Arial"/>
              </a:rPr>
              <a:t>Finally we showed that the keywords used the most by classifiers have considerable overlap with medical literature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in the clinical setting </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and improving care by timely interventions though</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 is a critically valuable tool in nursing care</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 and utilizing</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of the tool we used </a:t>
            </a:r>
            <a:endParaRPr sz="1800" dirty="0">
              <a:latin typeface="Arial"/>
              <a:ea typeface="Arial"/>
              <a:cs typeface="Arial"/>
              <a:sym typeface="Arial"/>
            </a:endParaRPr>
          </a:p>
          <a:p>
            <a:pPr marL="0" lvl="0" indent="0" algn="l" rtl="0">
              <a:spcBef>
                <a:spcPts val="1200"/>
              </a:spcBef>
              <a:spcAft>
                <a:spcPts val="0"/>
              </a:spcAft>
              <a:buNone/>
            </a:pPr>
            <a:r>
              <a:rPr lang="en-US" sz="1800" dirty="0" err="1">
                <a:latin typeface="Arial"/>
                <a:ea typeface="Arial"/>
                <a:cs typeface="Arial"/>
                <a:sym typeface="Arial"/>
              </a:rPr>
              <a:t>ConText</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where effective nursing and medical</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interventions might prevent PUI emergence,</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 a topic of high interest among clinicians.2</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800" dirty="0">
              <a:latin typeface="Arial"/>
              <a:ea typeface="Arial"/>
              <a:cs typeface="Arial"/>
              <a:sym typeface="Arial"/>
            </a:endParaRPr>
          </a:p>
        </p:txBody>
      </p:sp>
      <p:sp>
        <p:nvSpPr>
          <p:cNvPr id="283" name="Google Shape;283;ga0eb9ec71f_0_42: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5: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endParaRPr/>
          </a:p>
        </p:txBody>
      </p:sp>
      <p:sp>
        <p:nvSpPr>
          <p:cNvPr id="291" name="Google Shape;291;p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a0eb9ec71f_0_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a0eb9ec71f_0_7: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Clr>
                <a:schemeClr val="dk1"/>
              </a:buClr>
              <a:buSzPts val="1100"/>
              <a:buFont typeface="Arial"/>
              <a:buNone/>
            </a:pPr>
            <a:r>
              <a:rPr lang="en-US" sz="1800">
                <a:latin typeface="Arial"/>
                <a:ea typeface="Arial"/>
                <a:cs typeface="Arial"/>
                <a:sym typeface="Arial"/>
              </a:rPr>
              <a:t>f any of the explicit PUI keywords in Definition 2 or string</a:t>
            </a:r>
            <a:endParaRPr sz="1800">
              <a:latin typeface="Arial"/>
              <a:ea typeface="Arial"/>
              <a:cs typeface="Arial"/>
              <a:sym typeface="Arial"/>
            </a:endParaRPr>
          </a:p>
          <a:p>
            <a:pPr marL="0" lvl="0" indent="0" algn="l" rtl="0">
              <a:spcBef>
                <a:spcPts val="1200"/>
              </a:spcBef>
              <a:spcAft>
                <a:spcPts val="0"/>
              </a:spcAft>
              <a:buNone/>
            </a:pPr>
            <a:r>
              <a:rPr lang="en-US" sz="1800">
                <a:latin typeface="Arial"/>
                <a:ea typeface="Arial"/>
                <a:cs typeface="Arial"/>
                <a:sym typeface="Arial"/>
              </a:rPr>
              <a:t>versions of ICD-9 codes in Definition 1 appears in the notes</a:t>
            </a:r>
            <a:endParaRPr sz="1800">
              <a:latin typeface="Arial"/>
              <a:ea typeface="Arial"/>
              <a:cs typeface="Arial"/>
              <a:sym typeface="Arial"/>
            </a:endParaRPr>
          </a:p>
          <a:p>
            <a:pPr marL="0" lvl="0" indent="0" algn="l" rtl="0">
              <a:spcBef>
                <a:spcPts val="1200"/>
              </a:spcBef>
              <a:spcAft>
                <a:spcPts val="0"/>
              </a:spcAft>
              <a:buNone/>
            </a:pPr>
            <a:r>
              <a:rPr lang="en-US" sz="1800">
                <a:latin typeface="Arial"/>
                <a:ea typeface="Arial"/>
                <a:cs typeface="Arial"/>
                <a:sym typeface="Arial"/>
              </a:rPr>
              <a:t>856 positive stays, 2733 negative stays, 2733 negative stays</a:t>
            </a:r>
            <a:endParaRPr sz="180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a:latin typeface="Arial"/>
                <a:ea typeface="Arial"/>
                <a:cs typeface="Arial"/>
                <a:sym typeface="Arial"/>
              </a:rPr>
              <a:t>final cohort :3589 hospital samples, 31.3% positive to negative sample ratio.</a:t>
            </a:r>
            <a:endParaRPr sz="1800">
              <a:latin typeface="Arial"/>
              <a:ea typeface="Arial"/>
              <a:cs typeface="Arial"/>
              <a:sym typeface="Arial"/>
            </a:endParaRPr>
          </a:p>
        </p:txBody>
      </p:sp>
      <p:sp>
        <p:nvSpPr>
          <p:cNvPr id="297" name="Google Shape;297;ga0eb9ec71f_0_7: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0eb9ec71f_0_28:notes"/>
          <p:cNvSpPr>
            <a:spLocks noGrp="1" noRot="1" noChangeAspect="1"/>
          </p:cNvSpPr>
          <p:nvPr>
            <p:ph type="sldImg" idx="2"/>
          </p:nvPr>
        </p:nvSpPr>
        <p:spPr>
          <a:xfrm>
            <a:off x="457200" y="720725"/>
            <a:ext cx="6400800" cy="36006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0eb9ec71f_0_28: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Clr>
                <a:schemeClr val="dk1"/>
              </a:buClr>
              <a:buSzPts val="1100"/>
              <a:buFont typeface="Arial"/>
              <a:buNone/>
            </a:pPr>
            <a:r>
              <a:rPr lang="en-US" sz="1800">
                <a:latin typeface="Arial"/>
                <a:ea typeface="Arial"/>
                <a:cs typeface="Arial"/>
                <a:sym typeface="Arial"/>
              </a:rPr>
              <a:t>NN is not easily interpretable</a:t>
            </a:r>
            <a:endParaRPr sz="1800">
              <a:latin typeface="Arial"/>
              <a:ea typeface="Arial"/>
              <a:cs typeface="Arial"/>
              <a:sym typeface="Arial"/>
            </a:endParaRPr>
          </a:p>
          <a:p>
            <a:pPr marL="0" lvl="0" indent="0" algn="l" rtl="0">
              <a:spcBef>
                <a:spcPts val="1200"/>
              </a:spcBef>
              <a:spcAft>
                <a:spcPts val="0"/>
              </a:spcAft>
              <a:buNone/>
            </a:pPr>
            <a:r>
              <a:rPr lang="en-US" sz="1800">
                <a:latin typeface="Arial"/>
                <a:ea typeface="Arial"/>
                <a:cs typeface="Arial"/>
                <a:sym typeface="Arial"/>
              </a:rPr>
              <a:t>. This is as NN has an exponential number of parameters</a:t>
            </a:r>
            <a:endParaRPr sz="1800">
              <a:latin typeface="Arial"/>
              <a:ea typeface="Arial"/>
              <a:cs typeface="Arial"/>
              <a:sym typeface="Arial"/>
            </a:endParaRPr>
          </a:p>
          <a:p>
            <a:pPr marL="0" lvl="0" indent="0" algn="l" rtl="0">
              <a:spcBef>
                <a:spcPts val="1200"/>
              </a:spcBef>
              <a:spcAft>
                <a:spcPts val="0"/>
              </a:spcAft>
              <a:buNone/>
            </a:pPr>
            <a:r>
              <a:rPr lang="en-US" sz="1800">
                <a:latin typeface="Arial"/>
                <a:ea typeface="Arial"/>
                <a:cs typeface="Arial"/>
                <a:sym typeface="Arial"/>
              </a:rPr>
              <a:t>uggests that the predictive model should be robust even</a:t>
            </a:r>
            <a:endParaRPr sz="1800">
              <a:latin typeface="Arial"/>
              <a:ea typeface="Arial"/>
              <a:cs typeface="Arial"/>
              <a:sym typeface="Arial"/>
            </a:endParaRPr>
          </a:p>
          <a:p>
            <a:pPr marL="0" lvl="0" indent="0" algn="l" rtl="0">
              <a:spcBef>
                <a:spcPts val="1200"/>
              </a:spcBef>
              <a:spcAft>
                <a:spcPts val="0"/>
              </a:spcAft>
              <a:buNone/>
            </a:pPr>
            <a:r>
              <a:rPr lang="en-US" sz="1800">
                <a:latin typeface="Arial"/>
                <a:ea typeface="Arial"/>
                <a:cs typeface="Arial"/>
                <a:sym typeface="Arial"/>
              </a:rPr>
              <a:t>when trained on a smaller number of data samples</a:t>
            </a:r>
            <a:endParaRPr sz="180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800">
              <a:latin typeface="Arial"/>
              <a:ea typeface="Arial"/>
              <a:cs typeface="Arial"/>
              <a:sym typeface="Arial"/>
            </a:endParaRPr>
          </a:p>
        </p:txBody>
      </p:sp>
      <p:sp>
        <p:nvSpPr>
          <p:cNvPr id="306" name="Google Shape;306;ga0eb9ec71f_0_28: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52a0702fe_1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4" name="Google Shape;194;ga52a0702fe_1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spcBef>
                <a:spcPts val="0"/>
              </a:spcBef>
              <a:spcAft>
                <a:spcPts val="0"/>
              </a:spcAft>
              <a:buNone/>
            </a:pPr>
            <a:endParaRPr/>
          </a:p>
        </p:txBody>
      </p:sp>
      <p:sp>
        <p:nvSpPr>
          <p:cNvPr id="195" name="Google Shape;195;ga52a0702fe_1_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4:notes"/>
          <p:cNvSpPr txBox="1">
            <a:spLocks noGrp="1"/>
          </p:cNvSpPr>
          <p:nvPr>
            <p:ph type="body" idx="1"/>
          </p:nvPr>
        </p:nvSpPr>
        <p:spPr>
          <a:xfrm>
            <a:off x="974725" y="4560888"/>
            <a:ext cx="5365750" cy="4319587"/>
          </a:xfrm>
          <a:prstGeom prst="rect">
            <a:avLst/>
          </a:prstGeom>
        </p:spPr>
        <p:txBody>
          <a:bodyPr spcFirstLastPara="1" wrap="square" lIns="96650" tIns="48325" rIns="96650" bIns="48325" anchor="t" anchorCtr="0">
            <a:noAutofit/>
          </a:bodyPr>
          <a:lstStyle/>
          <a:p>
            <a:pPr marL="0" lvl="0" indent="0" algn="l" rtl="0">
              <a:spcBef>
                <a:spcPts val="0"/>
              </a:spcBef>
              <a:spcAft>
                <a:spcPts val="0"/>
              </a:spcAft>
              <a:buNone/>
            </a:pPr>
            <a:r>
              <a:rPr lang="en-US" sz="1800" dirty="0">
                <a:latin typeface="Arial"/>
                <a:ea typeface="Arial"/>
                <a:cs typeface="Arial"/>
                <a:sym typeface="Arial"/>
              </a:rPr>
              <a:t>and healthcare quality</a:t>
            </a:r>
            <a:endParaRPr sz="1800" dirty="0">
              <a:latin typeface="Arial"/>
              <a:ea typeface="Arial"/>
              <a:cs typeface="Arial"/>
              <a:sym typeface="Arial"/>
            </a:endParaRPr>
          </a:p>
          <a:p>
            <a:pPr marL="0" lvl="0" indent="0" algn="l" rtl="0">
              <a:spcBef>
                <a:spcPts val="0"/>
              </a:spcBef>
              <a:spcAft>
                <a:spcPts val="0"/>
              </a:spcAft>
              <a:buNone/>
            </a:pPr>
            <a:r>
              <a:rPr lang="en-US" sz="1800" dirty="0">
                <a:latin typeface="Arial"/>
                <a:ea typeface="Arial"/>
                <a:cs typeface="Arial"/>
                <a:sym typeface="Arial"/>
              </a:rPr>
              <a:t>more institutionalization after hospitalization, and economic burdens</a:t>
            </a:r>
            <a:endParaRPr sz="1800" dirty="0">
              <a:latin typeface="Arial"/>
              <a:ea typeface="Arial"/>
              <a:cs typeface="Arial"/>
              <a:sym typeface="Arial"/>
            </a:endParaRPr>
          </a:p>
          <a:p>
            <a:pPr marL="0" lvl="0" indent="0" algn="l" rtl="0">
              <a:spcBef>
                <a:spcPts val="0"/>
              </a:spcBef>
              <a:spcAft>
                <a:spcPts val="0"/>
              </a:spcAft>
              <a:buNone/>
            </a:pPr>
            <a:endParaRPr sz="1800" dirty="0">
              <a:latin typeface="Arial"/>
              <a:ea typeface="Arial"/>
              <a:cs typeface="Arial"/>
              <a:sym typeface="Arial"/>
            </a:endParaRPr>
          </a:p>
          <a:p>
            <a:pPr marL="0" lvl="0" indent="0" algn="l" rtl="0">
              <a:spcBef>
                <a:spcPts val="0"/>
              </a:spcBef>
              <a:spcAft>
                <a:spcPts val="0"/>
              </a:spcAft>
              <a:buNone/>
            </a:pPr>
            <a:r>
              <a:rPr lang="en-US" sz="1800" dirty="0">
                <a:latin typeface="Arial"/>
                <a:ea typeface="Arial"/>
                <a:cs typeface="Arial"/>
                <a:sym typeface="Arial"/>
              </a:rPr>
              <a:t>such as specialized pressure mattresses</a:t>
            </a:r>
            <a:endParaRPr sz="18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800" dirty="0">
                <a:latin typeface="Arial"/>
                <a:ea typeface="Arial"/>
                <a:cs typeface="Arial"/>
                <a:sym typeface="Arial"/>
              </a:rPr>
              <a:t>and nurses to monitor skin status,</a:t>
            </a:r>
            <a:endParaRPr sz="1800" dirty="0">
              <a:latin typeface="Arial"/>
              <a:ea typeface="Arial"/>
              <a:cs typeface="Arial"/>
              <a:sym typeface="Arial"/>
            </a:endParaRPr>
          </a:p>
          <a:p>
            <a:pPr marL="0" lvl="0" indent="0" algn="l" rtl="0">
              <a:spcBef>
                <a:spcPts val="0"/>
              </a:spcBef>
              <a:spcAft>
                <a:spcPts val="0"/>
              </a:spcAft>
              <a:buNone/>
            </a:pPr>
            <a:r>
              <a:rPr lang="en-US" sz="1800" dirty="0">
                <a:latin typeface="Arial"/>
                <a:ea typeface="Arial"/>
                <a:cs typeface="Arial"/>
                <a:sym typeface="Arial"/>
              </a:rPr>
              <a:t>A primary nursing quality metric a key indicator for patient safety</a:t>
            </a:r>
            <a:endParaRPr sz="1800" dirty="0">
              <a:latin typeface="Arial"/>
              <a:ea typeface="Arial"/>
              <a:cs typeface="Arial"/>
              <a:sym typeface="Arial"/>
            </a:endParaRPr>
          </a:p>
          <a:p>
            <a:pPr marL="0" lvl="0" indent="0" algn="l" rtl="0">
              <a:spcBef>
                <a:spcPts val="0"/>
              </a:spcBef>
              <a:spcAft>
                <a:spcPts val="0"/>
              </a:spcAft>
              <a:buNone/>
            </a:pPr>
            <a:endParaRPr lang="en-US" sz="1800" dirty="0">
              <a:latin typeface="Arial"/>
              <a:ea typeface="Arial"/>
              <a:cs typeface="Arial"/>
              <a:sym typeface="Arial"/>
            </a:endParaRPr>
          </a:p>
          <a:p>
            <a:pPr marL="0" lvl="0" indent="0" algn="l" rtl="0">
              <a:spcBef>
                <a:spcPts val="360"/>
              </a:spcBef>
              <a:spcAft>
                <a:spcPts val="0"/>
              </a:spcAft>
              <a:buNone/>
            </a:pPr>
            <a:r>
              <a:rPr lang="en-US" sz="1800" dirty="0"/>
              <a:t> has many disadvantages. High cost, subjectivity, substantial disagreement among nurses</a:t>
            </a:r>
          </a:p>
          <a:p>
            <a:pPr marL="0" lvl="0" indent="0" algn="l" rtl="0">
              <a:spcBef>
                <a:spcPts val="1200"/>
              </a:spcBef>
              <a:spcAft>
                <a:spcPts val="0"/>
              </a:spcAft>
              <a:buNone/>
            </a:pPr>
            <a:r>
              <a:rPr lang="en-US" sz="1800" dirty="0">
                <a:latin typeface="Arial"/>
                <a:ea typeface="Arial"/>
                <a:cs typeface="Arial"/>
                <a:sym typeface="Arial"/>
              </a:rPr>
              <a:t>highly variable sensitivity and specificity, poor prognostic </a:t>
            </a:r>
            <a:r>
              <a:rPr lang="en-US" sz="1800" dirty="0" err="1">
                <a:latin typeface="Arial"/>
                <a:ea typeface="Arial"/>
                <a:cs typeface="Arial"/>
                <a:sym typeface="Arial"/>
              </a:rPr>
              <a:t>accuracy,no</a:t>
            </a:r>
            <a:r>
              <a:rPr lang="en-US" sz="1800" dirty="0">
                <a:latin typeface="Arial"/>
                <a:ea typeface="Arial"/>
                <a:cs typeface="Arial"/>
                <a:sym typeface="Arial"/>
              </a:rPr>
              <a:t> apparent impact on decreasing PUI incidence.</a:t>
            </a:r>
          </a:p>
          <a:p>
            <a:pPr marL="0" lvl="0" indent="0" algn="l" rtl="0">
              <a:spcBef>
                <a:spcPts val="1200"/>
              </a:spcBef>
              <a:spcAft>
                <a:spcPts val="0"/>
              </a:spcAft>
              <a:buNone/>
            </a:pPr>
            <a:r>
              <a:rPr lang="en-US" sz="1800" dirty="0">
                <a:latin typeface="Arial"/>
                <a:ea typeface="Arial"/>
                <a:cs typeface="Arial"/>
                <a:sym typeface="Arial"/>
              </a:rPr>
              <a:t> rather than predicting PUI development within a prospective time interval</a:t>
            </a:r>
          </a:p>
          <a:p>
            <a:pPr marL="0" lvl="0" indent="0" algn="l" rtl="0">
              <a:spcBef>
                <a:spcPts val="1200"/>
              </a:spcBef>
              <a:spcAft>
                <a:spcPts val="0"/>
              </a:spcAft>
              <a:buNone/>
            </a:pPr>
            <a:r>
              <a:rPr lang="en-US" sz="1800" dirty="0">
                <a:latin typeface="Arial"/>
                <a:ea typeface="Arial"/>
                <a:cs typeface="Arial"/>
                <a:sym typeface="Arial"/>
              </a:rPr>
              <a:t>nursing notes can contain changes in patient vital signs,</a:t>
            </a:r>
          </a:p>
          <a:p>
            <a:pPr marL="0" lvl="0" indent="0" algn="l" rtl="0">
              <a:spcBef>
                <a:spcPts val="1200"/>
              </a:spcBef>
              <a:spcAft>
                <a:spcPts val="0"/>
              </a:spcAft>
              <a:buNone/>
            </a:pPr>
            <a:r>
              <a:rPr lang="en-US" sz="1800" dirty="0">
                <a:latin typeface="Arial"/>
                <a:ea typeface="Arial"/>
                <a:cs typeface="Arial"/>
                <a:sym typeface="Arial"/>
              </a:rPr>
              <a:t>and is also interpretable in a general</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symptoms, and care and thus offer more predictive power for PUI detection compared to structured data</a:t>
            </a:r>
          </a:p>
          <a:p>
            <a:pPr marL="0" lvl="0" indent="0" algn="l" rtl="0">
              <a:spcBef>
                <a:spcPts val="1200"/>
              </a:spcBef>
              <a:spcAft>
                <a:spcPts val="0"/>
              </a:spcAft>
              <a:buNone/>
            </a:pPr>
            <a:r>
              <a:rPr lang="en-US" sz="1800" dirty="0">
                <a:latin typeface="Arial"/>
                <a:ea typeface="Arial"/>
                <a:cs typeface="Arial"/>
                <a:sym typeface="Arial"/>
              </a:rPr>
              <a:t>leveraged for</a:t>
            </a:r>
          </a:p>
          <a:p>
            <a:pPr marL="0" lvl="0" indent="0" algn="l" rtl="0">
              <a:spcBef>
                <a:spcPts val="1200"/>
              </a:spcBef>
              <a:spcAft>
                <a:spcPts val="0"/>
              </a:spcAft>
              <a:buNone/>
            </a:pPr>
            <a:r>
              <a:rPr lang="en-US" sz="1800" dirty="0">
                <a:latin typeface="Arial"/>
                <a:ea typeface="Arial"/>
                <a:cs typeface="Arial"/>
                <a:sym typeface="Arial"/>
              </a:rPr>
              <a:t>PUI prediction prior to its occurrence for early detection, to inform nurses to implement appropriate interventions in, sense, i.e. we can pinpoint specific keywords that play the most important role in the occurrence of PUI for specific institutions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0"/>
              </a:spcBef>
              <a:spcAft>
                <a:spcPts val="0"/>
              </a:spcAft>
              <a:buNone/>
            </a:pP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204" name="Google Shape;204;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a0eb9ec71f_0_2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a0eb9ec71f_0_21: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360"/>
              </a:spcBef>
              <a:spcAft>
                <a:spcPts val="0"/>
              </a:spcAft>
              <a:buNone/>
            </a:pPr>
            <a:r>
              <a:rPr lang="en-US" sz="1800" dirty="0"/>
              <a:t> has many disadvantages. High cost, subjectivity, substantial disagreement among nurses</a:t>
            </a:r>
          </a:p>
          <a:p>
            <a:pPr marL="0" lvl="0" indent="0" algn="l" rtl="0">
              <a:spcBef>
                <a:spcPts val="1200"/>
              </a:spcBef>
              <a:spcAft>
                <a:spcPts val="0"/>
              </a:spcAft>
              <a:buNone/>
            </a:pPr>
            <a:r>
              <a:rPr lang="en-US" sz="1800" dirty="0">
                <a:latin typeface="Arial"/>
                <a:ea typeface="Arial"/>
                <a:cs typeface="Arial"/>
                <a:sym typeface="Arial"/>
              </a:rPr>
              <a:t>highly variable sensitivity and specificity, poor prognostic </a:t>
            </a:r>
            <a:r>
              <a:rPr lang="en-US" sz="1800" dirty="0" err="1">
                <a:latin typeface="Arial"/>
                <a:ea typeface="Arial"/>
                <a:cs typeface="Arial"/>
                <a:sym typeface="Arial"/>
              </a:rPr>
              <a:t>accuracy,no</a:t>
            </a:r>
            <a:r>
              <a:rPr lang="en-US" sz="1800" dirty="0">
                <a:latin typeface="Arial"/>
                <a:ea typeface="Arial"/>
                <a:cs typeface="Arial"/>
                <a:sym typeface="Arial"/>
              </a:rPr>
              <a:t> apparent impact on decreasing PUI incidence.</a:t>
            </a:r>
          </a:p>
          <a:p>
            <a:pPr marL="0" lvl="0" indent="0" algn="l" rtl="0">
              <a:spcBef>
                <a:spcPts val="1200"/>
              </a:spcBef>
              <a:spcAft>
                <a:spcPts val="0"/>
              </a:spcAft>
              <a:buNone/>
            </a:pPr>
            <a:r>
              <a:rPr lang="en-US" sz="1800" dirty="0">
                <a:latin typeface="Arial"/>
                <a:ea typeface="Arial"/>
                <a:cs typeface="Arial"/>
                <a:sym typeface="Arial"/>
              </a:rPr>
              <a:t> rather than predicting PUI development within a prospective time interval</a:t>
            </a:r>
          </a:p>
          <a:p>
            <a:pPr marL="0" lvl="0" indent="0" algn="l" rtl="0">
              <a:spcBef>
                <a:spcPts val="1200"/>
              </a:spcBef>
              <a:spcAft>
                <a:spcPts val="0"/>
              </a:spcAft>
              <a:buNone/>
            </a:pPr>
            <a:r>
              <a:rPr lang="en-US" sz="1800" dirty="0">
                <a:latin typeface="Arial"/>
                <a:ea typeface="Arial"/>
                <a:cs typeface="Arial"/>
                <a:sym typeface="Arial"/>
              </a:rPr>
              <a:t>nursing notes can contain changes in patient vital signs,</a:t>
            </a:r>
          </a:p>
          <a:p>
            <a:pPr marL="0" lvl="0" indent="0" algn="l" rtl="0">
              <a:spcBef>
                <a:spcPts val="1200"/>
              </a:spcBef>
              <a:spcAft>
                <a:spcPts val="0"/>
              </a:spcAft>
              <a:buNone/>
            </a:pPr>
            <a:r>
              <a:rPr lang="en-US" sz="1800" dirty="0">
                <a:latin typeface="Arial"/>
                <a:ea typeface="Arial"/>
                <a:cs typeface="Arial"/>
                <a:sym typeface="Arial"/>
              </a:rPr>
              <a:t>and is also interpretable in a general</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symptoms, and care and thus offer more predictive power for PUI detection compared to structured data</a:t>
            </a:r>
          </a:p>
          <a:p>
            <a:pPr marL="0" lvl="0" indent="0" algn="l" rtl="0">
              <a:spcBef>
                <a:spcPts val="1200"/>
              </a:spcBef>
              <a:spcAft>
                <a:spcPts val="0"/>
              </a:spcAft>
              <a:buNone/>
            </a:pPr>
            <a:r>
              <a:rPr lang="en-US" sz="1800" dirty="0">
                <a:latin typeface="Arial"/>
                <a:ea typeface="Arial"/>
                <a:cs typeface="Arial"/>
                <a:sym typeface="Arial"/>
              </a:rPr>
              <a:t>leveraged for</a:t>
            </a:r>
          </a:p>
          <a:p>
            <a:pPr marL="0" lvl="0" indent="0" algn="l" rtl="0">
              <a:spcBef>
                <a:spcPts val="1200"/>
              </a:spcBef>
              <a:spcAft>
                <a:spcPts val="0"/>
              </a:spcAft>
              <a:buNone/>
            </a:pPr>
            <a:r>
              <a:rPr lang="en-US" sz="1800" dirty="0">
                <a:latin typeface="Arial"/>
                <a:ea typeface="Arial"/>
                <a:cs typeface="Arial"/>
                <a:sym typeface="Arial"/>
              </a:rPr>
              <a:t>PUI prediction prior to its occurrence for early detection, to inform nurses to implement appropriate interventions in, sense, i.e. we can pinpoint specific keywords that play the most important role in the occurrence of PUI for specific institutions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800" dirty="0">
              <a:latin typeface="Arial"/>
              <a:ea typeface="Arial"/>
              <a:cs typeface="Arial"/>
              <a:sym typeface="Arial"/>
            </a:endParaRPr>
          </a:p>
        </p:txBody>
      </p:sp>
      <p:sp>
        <p:nvSpPr>
          <p:cNvPr id="215" name="Google Shape;215;ga0eb9ec71f_0_21: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9c5caeac5f_0_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9c5caeac5f_0_37: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This is an overview of the general framework of PUI detection from notes</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We first transform the notes for each sample by identifying negative mentions of disease and conditions and replacing them by their negative counter parts. </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We then construct features from the transformed notes for our machine learning problem using two methods, </a:t>
            </a:r>
            <a:r>
              <a:rPr lang="en-US" sz="1800" dirty="0" err="1">
                <a:latin typeface="Arial"/>
                <a:ea typeface="Arial"/>
                <a:cs typeface="Arial"/>
                <a:sym typeface="Arial"/>
              </a:rPr>
              <a:t>tf-idf</a:t>
            </a:r>
            <a:r>
              <a:rPr lang="en-US" sz="1800" dirty="0">
                <a:latin typeface="Arial"/>
                <a:ea typeface="Arial"/>
                <a:cs typeface="Arial"/>
                <a:sym typeface="Arial"/>
              </a:rPr>
              <a:t> </a:t>
            </a:r>
            <a:r>
              <a:rPr lang="en-US" sz="1800" dirty="0" err="1">
                <a:latin typeface="Arial"/>
                <a:ea typeface="Arial"/>
                <a:cs typeface="Arial"/>
                <a:sym typeface="Arial"/>
              </a:rPr>
              <a:t>represntation</a:t>
            </a:r>
            <a:r>
              <a:rPr lang="en-US" sz="1800" dirty="0">
                <a:latin typeface="Arial"/>
                <a:ea typeface="Arial"/>
                <a:cs typeface="Arial"/>
                <a:sym typeface="Arial"/>
              </a:rPr>
              <a:t> and sequential word embedding</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Next, we train three classifiers on these features, that are logistic regression NN and Random forest.</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And finally we get the probability of </a:t>
            </a:r>
            <a:r>
              <a:rPr lang="en-US" sz="1800" dirty="0" err="1">
                <a:latin typeface="Arial"/>
                <a:ea typeface="Arial"/>
                <a:cs typeface="Arial"/>
                <a:sym typeface="Arial"/>
              </a:rPr>
              <a:t>pui</a:t>
            </a:r>
            <a:r>
              <a:rPr lang="en-US" sz="1800" dirty="0">
                <a:latin typeface="Arial"/>
                <a:ea typeface="Arial"/>
                <a:cs typeface="Arial"/>
                <a:sym typeface="Arial"/>
              </a:rPr>
              <a:t> incidence . Furthermore we can look at the relative performance of classifiers in PUI detection and closely analyze at the significant keywords </a:t>
            </a:r>
            <a:r>
              <a:rPr lang="en-US" sz="1800" dirty="0" err="1">
                <a:latin typeface="Arial"/>
                <a:ea typeface="Arial"/>
                <a:cs typeface="Arial"/>
                <a:sym typeface="Arial"/>
              </a:rPr>
              <a:t>contribuing</a:t>
            </a:r>
            <a:r>
              <a:rPr lang="en-US" sz="1800" dirty="0">
                <a:latin typeface="Arial"/>
                <a:ea typeface="Arial"/>
                <a:cs typeface="Arial"/>
                <a:sym typeface="Arial"/>
              </a:rPr>
              <a:t> the most if possible.</a:t>
            </a:r>
            <a:endParaRPr sz="1800" dirty="0">
              <a:latin typeface="Arial"/>
              <a:ea typeface="Arial"/>
              <a:cs typeface="Arial"/>
              <a:sym typeface="Arial"/>
            </a:endParaRPr>
          </a:p>
        </p:txBody>
      </p:sp>
      <p:sp>
        <p:nvSpPr>
          <p:cNvPr id="224" name="Google Shape;224;g9c5caeac5f_0_37: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c5caeac5f_0_4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c5caeac5f_0_4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For the first phase, negation detection for notes, we employ two consecutive steps, </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we first use a tool called spacy to extract all mentions of named entities like diseases, medical conditions and chemicals</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In the next step, we use another tool, </a:t>
            </a:r>
            <a:r>
              <a:rPr lang="en-US" sz="1800" dirty="0" err="1">
                <a:latin typeface="Arial"/>
                <a:ea typeface="Arial"/>
                <a:cs typeface="Arial"/>
                <a:sym typeface="Arial"/>
              </a:rPr>
              <a:t>NegEX</a:t>
            </a:r>
            <a:r>
              <a:rPr lang="en-US" sz="1800" dirty="0">
                <a:latin typeface="Arial"/>
                <a:ea typeface="Arial"/>
                <a:cs typeface="Arial"/>
                <a:sym typeface="Arial"/>
              </a:rPr>
              <a:t>, which uses regular </a:t>
            </a:r>
            <a:r>
              <a:rPr lang="en-US" sz="1800" dirty="0" err="1">
                <a:latin typeface="Arial"/>
                <a:ea typeface="Arial"/>
                <a:cs typeface="Arial"/>
                <a:sym typeface="Arial"/>
              </a:rPr>
              <a:t>exprssions</a:t>
            </a:r>
            <a:r>
              <a:rPr lang="en-US" sz="1800" dirty="0">
                <a:latin typeface="Arial"/>
                <a:ea typeface="Arial"/>
                <a:cs typeface="Arial"/>
                <a:sym typeface="Arial"/>
              </a:rPr>
              <a:t> to identify negation patterns in text, and limit their scope by setting boundaries around them. It also filters out sentences that only seem to be negative, but really indicate presence of the condition. For instance, </a:t>
            </a:r>
            <a:r>
              <a:rPr lang="en-US" sz="1800" dirty="0" err="1">
                <a:latin typeface="Arial"/>
                <a:ea typeface="Arial"/>
                <a:cs typeface="Arial"/>
                <a:sym typeface="Arial"/>
              </a:rPr>
              <a:t>withine</a:t>
            </a:r>
            <a:r>
              <a:rPr lang="en-US" sz="1800" dirty="0">
                <a:latin typeface="Arial"/>
                <a:ea typeface="Arial"/>
                <a:cs typeface="Arial"/>
                <a:sym typeface="Arial"/>
              </a:rPr>
              <a:t> passage , here , no evidence imply </a:t>
            </a:r>
          </a:p>
          <a:p>
            <a:pPr marL="0" lvl="0" indent="0" algn="l" rtl="0">
              <a:spcBef>
                <a:spcPts val="1200"/>
              </a:spcBef>
              <a:spcAft>
                <a:spcPts val="0"/>
              </a:spcAft>
              <a:buClr>
                <a:schemeClr val="dk1"/>
              </a:buClr>
              <a:buSzPts val="1100"/>
              <a:buFont typeface="Arial"/>
              <a:buNone/>
            </a:pPr>
            <a:endParaRPr lang="en-US"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This negation detection and using a negation aware version of notes instead of the original to construct features, enable the </a:t>
            </a:r>
            <a:r>
              <a:rPr lang="en-US" sz="1800" dirty="0" err="1">
                <a:latin typeface="Arial"/>
                <a:ea typeface="Arial"/>
                <a:cs typeface="Arial"/>
                <a:sym typeface="Arial"/>
              </a:rPr>
              <a:t>classifer</a:t>
            </a:r>
            <a:r>
              <a:rPr lang="en-US" sz="1800" dirty="0">
                <a:latin typeface="Arial"/>
                <a:ea typeface="Arial"/>
                <a:cs typeface="Arial"/>
                <a:sym typeface="Arial"/>
              </a:rPr>
              <a:t> to more readily adopt these negated expression for its prediction, </a:t>
            </a:r>
            <a:r>
              <a:rPr lang="en-US" sz="1800" dirty="0" err="1">
                <a:latin typeface="Arial"/>
                <a:ea typeface="Arial"/>
                <a:cs typeface="Arial"/>
                <a:sym typeface="Arial"/>
              </a:rPr>
              <a:t>shoule</a:t>
            </a:r>
            <a:r>
              <a:rPr lang="en-US" sz="1800" dirty="0">
                <a:latin typeface="Arial"/>
                <a:ea typeface="Arial"/>
                <a:cs typeface="Arial"/>
                <a:sym typeface="Arial"/>
              </a:rPr>
              <a:t> they be important </a:t>
            </a:r>
            <a:endParaRPr sz="1800" dirty="0">
              <a:latin typeface="Arial"/>
              <a:ea typeface="Arial"/>
              <a:cs typeface="Arial"/>
              <a:sym typeface="Arial"/>
            </a:endParaRPr>
          </a:p>
        </p:txBody>
      </p:sp>
      <p:sp>
        <p:nvSpPr>
          <p:cNvPr id="232" name="Google Shape;232;g9c5caeac5f_0_4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a0eb9ec71f_0_1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a0eb9ec71f_0_14: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None/>
            </a:pPr>
            <a:r>
              <a:rPr lang="en-US" sz="1800" dirty="0">
                <a:latin typeface="Arial"/>
                <a:ea typeface="Arial"/>
                <a:cs typeface="Arial"/>
                <a:sym typeface="Arial"/>
              </a:rPr>
              <a:t>To construct our features, we use two different representations widely used in natural language processing applications, .. </a:t>
            </a:r>
          </a:p>
          <a:p>
            <a:pPr marL="0" lvl="0" indent="0" algn="l" rtl="0">
              <a:spcBef>
                <a:spcPts val="1200"/>
              </a:spcBef>
              <a:spcAft>
                <a:spcPts val="0"/>
              </a:spcAft>
              <a:buNone/>
            </a:pPr>
            <a:r>
              <a:rPr lang="en-US" sz="1800" dirty="0">
                <a:latin typeface="Arial"/>
                <a:ea typeface="Arial"/>
                <a:cs typeface="Arial"/>
                <a:sym typeface="Arial"/>
              </a:rPr>
              <a:t>we used the most common 4000 words in the whole </a:t>
            </a:r>
            <a:r>
              <a:rPr lang="en-US" sz="1800" dirty="0" err="1">
                <a:latin typeface="Arial"/>
                <a:ea typeface="Arial"/>
                <a:cs typeface="Arial"/>
                <a:sym typeface="Arial"/>
              </a:rPr>
              <a:t>corupus</a:t>
            </a:r>
            <a:r>
              <a:rPr lang="en-US" sz="1800" dirty="0">
                <a:latin typeface="Arial"/>
                <a:ea typeface="Arial"/>
                <a:cs typeface="Arial"/>
                <a:sym typeface="Arial"/>
              </a:rPr>
              <a:t> of notes and their frequencies as features</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a sequence of 600 words for each document, and an embedding size of a 100 to </a:t>
            </a:r>
            <a:r>
              <a:rPr lang="en-US" sz="1800" dirty="0" err="1">
                <a:latin typeface="Arial"/>
                <a:ea typeface="Arial"/>
                <a:cs typeface="Arial"/>
                <a:sym typeface="Arial"/>
              </a:rPr>
              <a:t>repreent</a:t>
            </a:r>
            <a:r>
              <a:rPr lang="en-US" sz="1800" dirty="0">
                <a:latin typeface="Arial"/>
                <a:ea typeface="Arial"/>
                <a:cs typeface="Arial"/>
                <a:sym typeface="Arial"/>
              </a:rPr>
              <a:t>  each word in the </a:t>
            </a:r>
            <a:r>
              <a:rPr lang="en-US" sz="1800" dirty="0" err="1">
                <a:latin typeface="Arial"/>
                <a:ea typeface="Arial"/>
                <a:cs typeface="Arial"/>
                <a:sym typeface="Arial"/>
              </a:rPr>
              <a:t>featuer</a:t>
            </a:r>
            <a:r>
              <a:rPr lang="en-US" sz="1800" dirty="0">
                <a:latin typeface="Arial"/>
                <a:ea typeface="Arial"/>
                <a:cs typeface="Arial"/>
                <a:sym typeface="Arial"/>
              </a:rPr>
              <a:t> space.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we chose these three representative </a:t>
            </a:r>
            <a:r>
              <a:rPr lang="en-US" sz="1800" dirty="0" err="1">
                <a:latin typeface="Arial"/>
                <a:ea typeface="Arial"/>
                <a:cs typeface="Arial"/>
                <a:sym typeface="Arial"/>
              </a:rPr>
              <a:t>baseliens</a:t>
            </a:r>
            <a:r>
              <a:rPr lang="en-US" sz="1800" dirty="0">
                <a:latin typeface="Arial"/>
                <a:ea typeface="Arial"/>
                <a:cs typeface="Arial"/>
                <a:sym typeface="Arial"/>
              </a:rPr>
              <a:t> </a:t>
            </a:r>
            <a:r>
              <a:rPr lang="en-US" sz="1800" dirty="0" err="1">
                <a:latin typeface="Arial"/>
                <a:ea typeface="Arial"/>
                <a:cs typeface="Arial"/>
                <a:sym typeface="Arial"/>
              </a:rPr>
              <a:t>beacue</a:t>
            </a:r>
            <a:r>
              <a:rPr lang="en-US" sz="1800" dirty="0">
                <a:latin typeface="Arial"/>
                <a:ea typeface="Arial"/>
                <a:cs typeface="Arial"/>
                <a:sym typeface="Arial"/>
              </a:rPr>
              <a:t>:</a:t>
            </a:r>
            <a:endParaRPr sz="1800" dirty="0">
              <a:latin typeface="Arial"/>
              <a:ea typeface="Arial"/>
              <a:cs typeface="Arial"/>
              <a:sym typeface="Arial"/>
            </a:endParaRPr>
          </a:p>
          <a:p>
            <a:pPr marL="457200" lvl="0" indent="-317500" algn="l" rtl="0">
              <a:spcBef>
                <a:spcPts val="1200"/>
              </a:spcBef>
              <a:spcAft>
                <a:spcPts val="0"/>
              </a:spcAft>
              <a:buClr>
                <a:schemeClr val="dk1"/>
              </a:buClr>
              <a:buSzPts val="1400"/>
              <a:buChar char="●"/>
            </a:pPr>
            <a:r>
              <a:rPr lang="en-US" sz="1800" i="1" dirty="0">
                <a:latin typeface="Arial"/>
                <a:ea typeface="Arial"/>
                <a:cs typeface="Arial"/>
                <a:sym typeface="Arial"/>
              </a:rPr>
              <a:t>Logistic Regression</a:t>
            </a:r>
            <a:r>
              <a:rPr lang="en-US" sz="1800" dirty="0">
                <a:latin typeface="Arial"/>
                <a:ea typeface="Arial"/>
                <a:cs typeface="Arial"/>
                <a:sym typeface="Arial"/>
              </a:rPr>
              <a:t>: </a:t>
            </a:r>
            <a:r>
              <a:rPr lang="en-US" sz="1800" dirty="0" err="1">
                <a:latin typeface="Arial"/>
                <a:ea typeface="Arial"/>
                <a:cs typeface="Arial"/>
                <a:sym typeface="Arial"/>
              </a:rPr>
              <a:t>Simple,interpretable</a:t>
            </a:r>
            <a:r>
              <a:rPr lang="en-US" sz="1800" dirty="0">
                <a:latin typeface="Arial"/>
                <a:ea typeface="Arial"/>
                <a:cs typeface="Arial"/>
                <a:sym typeface="Arial"/>
              </a:rPr>
              <a:t> and intuitive</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i="1" dirty="0">
                <a:latin typeface="Arial"/>
                <a:ea typeface="Arial"/>
                <a:cs typeface="Arial"/>
                <a:sym typeface="Arial"/>
              </a:rPr>
              <a:t>Random Forest: </a:t>
            </a:r>
            <a:r>
              <a:rPr lang="en-US" sz="1800" dirty="0">
                <a:latin typeface="Arial"/>
                <a:ea typeface="Arial"/>
                <a:cs typeface="Arial"/>
                <a:sym typeface="Arial"/>
              </a:rPr>
              <a:t>Less interpretability for better performance</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i="1" dirty="0">
                <a:latin typeface="Arial"/>
                <a:ea typeface="Arial"/>
                <a:cs typeface="Arial"/>
                <a:sym typeface="Arial"/>
              </a:rPr>
              <a:t>Neural Networks: </a:t>
            </a:r>
            <a:r>
              <a:rPr lang="en-US" sz="1800" dirty="0">
                <a:latin typeface="Arial"/>
                <a:ea typeface="Arial"/>
                <a:cs typeface="Arial"/>
                <a:sym typeface="Arial"/>
              </a:rPr>
              <a:t>Least interpretable, most complex</a:t>
            </a:r>
          </a:p>
          <a:p>
            <a:pPr marL="457200" lvl="0" indent="-317500" algn="l" rtl="0">
              <a:spcBef>
                <a:spcPts val="0"/>
              </a:spcBef>
              <a:spcAft>
                <a:spcPts val="0"/>
              </a:spcAft>
              <a:buClr>
                <a:schemeClr val="dk1"/>
              </a:buClr>
              <a:buSzPts val="1400"/>
              <a:buChar char="●"/>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For LR and RF, we use </a:t>
            </a:r>
            <a:r>
              <a:rPr lang="en-US" sz="1800" dirty="0" err="1">
                <a:latin typeface="Arial"/>
                <a:ea typeface="Arial"/>
                <a:cs typeface="Arial"/>
                <a:sym typeface="Arial"/>
              </a:rPr>
              <a:t>tf</a:t>
            </a:r>
            <a:r>
              <a:rPr lang="en-US" sz="1800" dirty="0">
                <a:latin typeface="Arial"/>
                <a:ea typeface="Arial"/>
                <a:cs typeface="Arial"/>
                <a:sym typeface="Arial"/>
              </a:rPr>
              <a:t>, </a:t>
            </a:r>
            <a:r>
              <a:rPr lang="en-US" sz="1800" dirty="0" err="1">
                <a:latin typeface="Arial"/>
                <a:ea typeface="Arial"/>
                <a:cs typeface="Arial"/>
                <a:sym typeface="Arial"/>
              </a:rPr>
              <a:t>idf</a:t>
            </a:r>
            <a:r>
              <a:rPr lang="en-US" sz="1800" dirty="0">
                <a:latin typeface="Arial"/>
                <a:ea typeface="Arial"/>
                <a:cs typeface="Arial"/>
                <a:sym typeface="Arial"/>
              </a:rPr>
              <a:t> </a:t>
            </a:r>
            <a:r>
              <a:rPr lang="en-US" sz="1800" dirty="0" err="1">
                <a:latin typeface="Arial"/>
                <a:ea typeface="Arial"/>
                <a:cs typeface="Arial"/>
                <a:sym typeface="Arial"/>
              </a:rPr>
              <a:t>representaiton</a:t>
            </a:r>
            <a:r>
              <a:rPr lang="en-US" sz="1800" dirty="0">
                <a:latin typeface="Arial"/>
                <a:ea typeface="Arial"/>
                <a:cs typeface="Arial"/>
                <a:sym typeface="Arial"/>
              </a:rPr>
              <a:t>, since using a sequence model we use sequential word embedding</a:t>
            </a:r>
          </a:p>
          <a:p>
            <a:pPr marL="0" lvl="0" indent="0" algn="l" rtl="0">
              <a:spcBef>
                <a:spcPts val="1200"/>
              </a:spcBef>
              <a:spcAft>
                <a:spcPts val="0"/>
              </a:spcAft>
              <a:buNone/>
            </a:pPr>
            <a:r>
              <a:rPr lang="en-US" sz="1800" dirty="0">
                <a:latin typeface="Arial"/>
                <a:ea typeface="Arial"/>
                <a:cs typeface="Arial"/>
                <a:sym typeface="Arial"/>
              </a:rPr>
              <a:t>for each experimental configuration, we split data into ... and we repeat each experiment 30 times to ensure </a:t>
            </a:r>
            <a:r>
              <a:rPr lang="en-US" sz="1800" dirty="0" err="1">
                <a:latin typeface="Arial"/>
                <a:ea typeface="Arial"/>
                <a:cs typeface="Arial"/>
                <a:sym typeface="Arial"/>
              </a:rPr>
              <a:t>generelizabily</a:t>
            </a:r>
            <a:r>
              <a:rPr lang="en-US" sz="1800" dirty="0">
                <a:latin typeface="Arial"/>
                <a:ea typeface="Arial"/>
                <a:cs typeface="Arial"/>
                <a:sym typeface="Arial"/>
              </a:rPr>
              <a:t>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our PUI detection task can attain better performance at the expense of losing some interpretability.</a:t>
            </a:r>
          </a:p>
          <a:p>
            <a:pPr marL="0" lvl="0" indent="0" algn="l" rtl="0">
              <a:spcBef>
                <a:spcPts val="1200"/>
              </a:spcBef>
              <a:spcAft>
                <a:spcPts val="0"/>
              </a:spcAft>
              <a:buNone/>
            </a:pPr>
            <a:r>
              <a:rPr lang="en-US" sz="1800" dirty="0">
                <a:latin typeface="Arial"/>
                <a:ea typeface="Arial"/>
                <a:cs typeface="Arial"/>
                <a:sym typeface="Arial"/>
              </a:rPr>
              <a:t>For LR, Using the learned weights, as indicators of feature importance. By sorting the weights in descending order</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we report the feature importance that is calculated. In contrast to LR however, we only know the relative importance</a:t>
            </a:r>
          </a:p>
          <a:p>
            <a:pPr marL="457200" lvl="0" indent="-317500" algn="l" rtl="0">
              <a:spcBef>
                <a:spcPts val="0"/>
              </a:spcBef>
              <a:spcAft>
                <a:spcPts val="0"/>
              </a:spcAft>
              <a:buClr>
                <a:schemeClr val="dk1"/>
              </a:buClr>
              <a:buSzPts val="1400"/>
              <a:buChar char="●"/>
            </a:pPr>
            <a:endParaRPr lang="en-US" sz="1800" dirty="0">
              <a:latin typeface="Arial"/>
              <a:ea typeface="Arial"/>
              <a:cs typeface="Arial"/>
              <a:sym typeface="Arial"/>
            </a:endParaRPr>
          </a:p>
        </p:txBody>
      </p:sp>
      <p:sp>
        <p:nvSpPr>
          <p:cNvPr id="242" name="Google Shape;242;ga0eb9ec71f_0_14: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a0eb9ec71f_0_5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a0eb9ec71f_0_56: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None/>
            </a:pPr>
            <a:endParaRPr lang="en-US" sz="1800" b="1" dirty="0">
              <a:latin typeface="Arial"/>
              <a:ea typeface="Arial"/>
              <a:cs typeface="Arial"/>
              <a:sym typeface="Arial"/>
            </a:endParaRPr>
          </a:p>
          <a:p>
            <a:pPr marL="0" lvl="0" indent="0" algn="l" rtl="0">
              <a:spcBef>
                <a:spcPts val="1200"/>
              </a:spcBef>
              <a:spcAft>
                <a:spcPts val="0"/>
              </a:spcAft>
              <a:buNone/>
            </a:pPr>
            <a:r>
              <a:rPr lang="en-US" sz="1800" b="1" dirty="0">
                <a:latin typeface="Arial"/>
                <a:ea typeface="Arial"/>
                <a:cs typeface="Arial"/>
                <a:sym typeface="Arial"/>
              </a:rPr>
              <a:t>We used MIMIC iii, an openly available dataset, that has 49k </a:t>
            </a:r>
            <a:r>
              <a:rPr lang="en-US" sz="1800" b="1" dirty="0" err="1">
                <a:latin typeface="Arial"/>
                <a:ea typeface="Arial"/>
                <a:cs typeface="Arial"/>
                <a:sym typeface="Arial"/>
              </a:rPr>
              <a:t>hostpital</a:t>
            </a:r>
            <a:r>
              <a:rPr lang="en-US" sz="1800" b="1" dirty="0">
                <a:latin typeface="Arial"/>
                <a:ea typeface="Arial"/>
                <a:cs typeface="Arial"/>
                <a:sym typeface="Arial"/>
              </a:rPr>
              <a:t> stays.</a:t>
            </a:r>
          </a:p>
          <a:p>
            <a:pPr marL="0" lvl="0" indent="0" algn="l" rtl="0">
              <a:spcBef>
                <a:spcPts val="1200"/>
              </a:spcBef>
              <a:spcAft>
                <a:spcPts val="0"/>
              </a:spcAft>
              <a:buNone/>
            </a:pPr>
            <a:r>
              <a:rPr lang="en-US" sz="1800" b="1" dirty="0">
                <a:latin typeface="Arial"/>
                <a:ea typeface="Arial"/>
                <a:cs typeface="Arial"/>
                <a:sym typeface="Arial"/>
              </a:rPr>
              <a:t>Samples</a:t>
            </a:r>
            <a:r>
              <a:rPr lang="en-US" sz="1800" dirty="0">
                <a:latin typeface="Arial"/>
                <a:ea typeface="Arial"/>
                <a:cs typeface="Arial"/>
                <a:sym typeface="Arial"/>
              </a:rPr>
              <a:t>: individual </a:t>
            </a:r>
            <a:r>
              <a:rPr lang="en-US" sz="1800" b="1" dirty="0">
                <a:latin typeface="Arial"/>
                <a:ea typeface="Arial"/>
                <a:cs typeface="Arial"/>
                <a:sym typeface="Arial"/>
              </a:rPr>
              <a:t>hospital</a:t>
            </a:r>
            <a:r>
              <a:rPr lang="en-US" sz="1800" dirty="0">
                <a:latin typeface="Arial"/>
                <a:ea typeface="Arial"/>
                <a:cs typeface="Arial"/>
                <a:sym typeface="Arial"/>
              </a:rPr>
              <a:t> </a:t>
            </a:r>
            <a:r>
              <a:rPr lang="en-US" sz="1800" b="1" dirty="0">
                <a:latin typeface="Arial"/>
                <a:ea typeface="Arial"/>
                <a:cs typeface="Arial"/>
                <a:sym typeface="Arial"/>
              </a:rPr>
              <a:t>stays</a:t>
            </a:r>
            <a:r>
              <a:rPr lang="en-US" sz="1800" dirty="0">
                <a:latin typeface="Arial"/>
                <a:ea typeface="Arial"/>
                <a:cs typeface="Arial"/>
                <a:sym typeface="Arial"/>
              </a:rPr>
              <a:t>, </a:t>
            </a:r>
            <a:r>
              <a:rPr lang="en-US" sz="1800" b="1" dirty="0">
                <a:latin typeface="Arial"/>
                <a:ea typeface="Arial"/>
                <a:cs typeface="Arial"/>
                <a:sym typeface="Arial"/>
              </a:rPr>
              <a:t>Features</a:t>
            </a:r>
            <a:r>
              <a:rPr lang="en-US" sz="1800" dirty="0">
                <a:latin typeface="Arial"/>
                <a:ea typeface="Arial"/>
                <a:cs typeface="Arial"/>
                <a:sym typeface="Arial"/>
              </a:rPr>
              <a:t>: Concatenated </a:t>
            </a:r>
            <a:r>
              <a:rPr lang="en-US" sz="1800" b="1" dirty="0">
                <a:latin typeface="Arial"/>
                <a:ea typeface="Arial"/>
                <a:cs typeface="Arial"/>
                <a:sym typeface="Arial"/>
              </a:rPr>
              <a:t>notes</a:t>
            </a:r>
            <a:r>
              <a:rPr lang="en-US" sz="1800" dirty="0">
                <a:latin typeface="Arial"/>
                <a:ea typeface="Arial"/>
                <a:cs typeface="Arial"/>
                <a:sym typeface="Arial"/>
              </a:rPr>
              <a:t> of each stay. we establish the label for each stay by looking at its ICD9 codes and the keywords used in its notes. if any of the icd9 codes in this list is found, that stay is positive for PUI from an iCD9 perspective. We used a case-</a:t>
            </a:r>
            <a:r>
              <a:rPr lang="en-US" sz="1800" dirty="0" err="1">
                <a:latin typeface="Arial"/>
                <a:ea typeface="Arial"/>
                <a:cs typeface="Arial"/>
                <a:sym typeface="Arial"/>
              </a:rPr>
              <a:t>cotrol</a:t>
            </a:r>
            <a:r>
              <a:rPr lang="en-US" sz="1800" dirty="0">
                <a:latin typeface="Arial"/>
                <a:ea typeface="Arial"/>
                <a:cs typeface="Arial"/>
                <a:sym typeface="Arial"/>
              </a:rPr>
              <a:t> design , after that, </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Hospital-stays indicating PUI in both (neither) sources constitute → + (-) class </a:t>
            </a:r>
            <a:endParaRPr sz="1800" dirty="0">
              <a:latin typeface="Arial"/>
              <a:ea typeface="Arial"/>
              <a:cs typeface="Arial"/>
              <a:sym typeface="Arial"/>
            </a:endParaRPr>
          </a:p>
          <a:p>
            <a:pPr marL="0" lvl="0" indent="0" algn="l" rtl="0">
              <a:spcBef>
                <a:spcPts val="1200"/>
              </a:spcBef>
              <a:spcAft>
                <a:spcPts val="0"/>
              </a:spcAft>
              <a:buNone/>
            </a:pP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 from 38k unique adults</a:t>
            </a:r>
            <a:endParaRPr sz="1800" dirty="0">
              <a:latin typeface="Arial"/>
              <a:ea typeface="Arial"/>
              <a:cs typeface="Arial"/>
              <a:sym typeface="Arial"/>
            </a:endParaRPr>
          </a:p>
          <a:p>
            <a:pPr marL="0" lvl="0" indent="0" algn="l" rtl="0">
              <a:spcBef>
                <a:spcPts val="1200"/>
              </a:spcBef>
              <a:spcAft>
                <a:spcPts val="0"/>
              </a:spcAft>
              <a:buNone/>
            </a:pP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very few positive cases of PUI were present in the younger population,</a:t>
            </a:r>
            <a:endParaRPr dirty="0"/>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since shorter stays provide insufficient notes for satisfactory representation, and</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extremely long stays are most probably erroneous records in this specific dataset.</a:t>
            </a:r>
            <a:endParaRPr sz="1800" dirty="0">
              <a:latin typeface="Arial"/>
              <a:ea typeface="Arial"/>
              <a:cs typeface="Arial"/>
              <a:sym typeface="Arial"/>
            </a:endParaRPr>
          </a:p>
          <a:p>
            <a:pPr marL="457200" lvl="0" indent="-317500" algn="l" rtl="0">
              <a:spcBef>
                <a:spcPts val="1200"/>
              </a:spcBef>
              <a:spcAft>
                <a:spcPts val="0"/>
              </a:spcAft>
              <a:buClr>
                <a:schemeClr val="dk1"/>
              </a:buClr>
              <a:buSzPts val="1400"/>
              <a:buChar char="●"/>
            </a:pPr>
            <a:r>
              <a:rPr lang="en-US" sz="1800" dirty="0">
                <a:latin typeface="Arial"/>
                <a:ea typeface="Arial"/>
                <a:cs typeface="Arial"/>
                <a:sym typeface="Arial"/>
              </a:rPr>
              <a:t>, closest to it in terms of age, gender, the total length of stay and ICU length of stay.</a:t>
            </a: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251" name="Google Shape;251;ga0eb9ec71f_0_56: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a0eb9ec71f_0_6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a0eb9ec71f_0_63:notes"/>
          <p:cNvSpPr txBox="1">
            <a:spLocks noGrp="1"/>
          </p:cNvSpPr>
          <p:nvPr>
            <p:ph type="body" idx="1"/>
          </p:nvPr>
        </p:nvSpPr>
        <p:spPr>
          <a:xfrm>
            <a:off x="974725" y="4560888"/>
            <a:ext cx="5365800" cy="4319700"/>
          </a:xfrm>
          <a:prstGeom prst="rect">
            <a:avLst/>
          </a:prstGeom>
        </p:spPr>
        <p:txBody>
          <a:bodyPr spcFirstLastPara="1" wrap="square" lIns="96650" tIns="48325" rIns="96650" bIns="48325" anchor="t" anchorCtr="0">
            <a:noAutofit/>
          </a:bodyPr>
          <a:lstStyle/>
          <a:p>
            <a:pPr marL="0" lvl="0" indent="0" algn="l" rtl="0">
              <a:spcBef>
                <a:spcPts val="1200"/>
              </a:spcBef>
              <a:spcAft>
                <a:spcPts val="0"/>
              </a:spcAft>
              <a:buNone/>
            </a:pPr>
            <a:r>
              <a:rPr lang="en-US" sz="1800" dirty="0">
                <a:latin typeface="Arial"/>
                <a:ea typeface="Arial"/>
                <a:cs typeface="Arial"/>
                <a:sym typeface="Arial"/>
              </a:rPr>
              <a:t>Here you can see the performance of the three classifiers, in terms of AUC and F1score, with and without negation detection. First we can observe that Random forest performs the best, followed by Logistic regression and NN with performs the worst.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We observe the greatest benefit in using negation detection for logistic regression classifiers. Similarly, negation detection improves the performance of Neural Networks and </a:t>
            </a:r>
            <a:r>
              <a:rPr lang="en-US" sz="1800" dirty="0" err="1">
                <a:latin typeface="Arial"/>
                <a:ea typeface="Arial"/>
                <a:cs typeface="Arial"/>
                <a:sym typeface="Arial"/>
              </a:rPr>
              <a:t>randome</a:t>
            </a:r>
            <a:r>
              <a:rPr lang="en-US" sz="1800" dirty="0">
                <a:latin typeface="Arial"/>
                <a:ea typeface="Arial"/>
                <a:cs typeface="Arial"/>
                <a:sym typeface="Arial"/>
              </a:rPr>
              <a:t> forest too. </a:t>
            </a:r>
          </a:p>
          <a:p>
            <a:pPr marL="0" lvl="0" indent="0" algn="l" rtl="0">
              <a:spcBef>
                <a:spcPts val="1200"/>
              </a:spcBef>
              <a:spcAft>
                <a:spcPts val="0"/>
              </a:spcAft>
              <a:buNone/>
            </a:pPr>
            <a:endParaRPr lang="en-US"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Average AUC and F1 score and a one-sided paired t-test</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improvements in all three classifiers</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NN: performs the worst, likely due to over-fitting </a:t>
            </a:r>
          </a:p>
          <a:p>
            <a:pPr marL="0" lvl="0" indent="0" algn="l" rtl="0">
              <a:spcBef>
                <a:spcPts val="120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PUI’s low incidence rate +  with privacy concerns for data collaboration across hospitals LR (and occasionally RF)</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800" dirty="0">
                <a:latin typeface="Arial"/>
                <a:ea typeface="Arial"/>
                <a:cs typeface="Arial"/>
                <a:sym typeface="Arial"/>
              </a:rPr>
              <a:t>Since RF performs random subsampling for each tree, these minority negative words are even less likely to be included in individual trees.</a:t>
            </a:r>
            <a:endParaRPr sz="1800" dirty="0">
              <a:latin typeface="Arial"/>
              <a:ea typeface="Arial"/>
              <a:cs typeface="Arial"/>
              <a:sym typeface="Arial"/>
            </a:endParaRPr>
          </a:p>
          <a:p>
            <a:pPr marL="0" lvl="0" indent="0" algn="l" rtl="0">
              <a:spcBef>
                <a:spcPts val="1200"/>
              </a:spcBef>
              <a:spcAft>
                <a:spcPts val="0"/>
              </a:spcAft>
              <a:buNone/>
            </a:pPr>
            <a:r>
              <a:rPr lang="en-US" sz="1800" dirty="0">
                <a:latin typeface="Arial"/>
                <a:ea typeface="Arial"/>
                <a:cs typeface="Arial"/>
                <a:sym typeface="Arial"/>
              </a:rPr>
              <a:t> for each classifier to determine whether the improvement had a p-value below 0.05</a:t>
            </a:r>
            <a:endParaRPr sz="1800" dirty="0">
              <a:latin typeface="Arial"/>
              <a:ea typeface="Arial"/>
              <a:cs typeface="Arial"/>
              <a:sym typeface="Arial"/>
            </a:endParaRPr>
          </a:p>
          <a:p>
            <a:pPr marL="0" lvl="0" indent="0" algn="l" rtl="0">
              <a:spcBef>
                <a:spcPts val="1200"/>
              </a:spcBef>
              <a:spcAft>
                <a:spcPts val="0"/>
              </a:spcAft>
              <a:buClr>
                <a:schemeClr val="dk1"/>
              </a:buClr>
              <a:buSzPts val="1100"/>
              <a:buFont typeface="Arial"/>
              <a:buNone/>
            </a:pPr>
            <a:endParaRPr sz="1800" dirty="0">
              <a:latin typeface="Arial"/>
              <a:ea typeface="Arial"/>
              <a:cs typeface="Arial"/>
              <a:sym typeface="Arial"/>
            </a:endParaRPr>
          </a:p>
          <a:p>
            <a:pPr marL="0" lvl="0" indent="0" algn="l" rtl="0">
              <a:spcBef>
                <a:spcPts val="360"/>
              </a:spcBef>
              <a:spcAft>
                <a:spcPts val="0"/>
              </a:spcAft>
              <a:buNone/>
            </a:pPr>
            <a:endParaRPr dirty="0"/>
          </a:p>
        </p:txBody>
      </p:sp>
      <p:sp>
        <p:nvSpPr>
          <p:cNvPr id="259" name="Google Shape;259;ga0eb9ec71f_0_63:notes"/>
          <p:cNvSpPr txBox="1">
            <a:spLocks noGrp="1"/>
          </p:cNvSpPr>
          <p:nvPr>
            <p:ph type="sldNum" idx="12"/>
          </p:nvPr>
        </p:nvSpPr>
        <p:spPr>
          <a:xfrm>
            <a:off x="4144963" y="9121775"/>
            <a:ext cx="3170100" cy="479400"/>
          </a:xfrm>
          <a:prstGeom prst="rect">
            <a:avLst/>
          </a:prstGeom>
        </p:spPr>
        <p:txBody>
          <a:bodyPr spcFirstLastPara="1" wrap="square" lIns="96650" tIns="48325" rIns="96650" bIns="48325"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Speaker_Extra Space">
  <p:cSld name="Title and Speaker_Extra Space">
    <p:bg>
      <p:bgPr>
        <a:solidFill>
          <a:srgbClr val="D8D8D8"/>
        </a:solidFill>
        <a:effectLst/>
      </p:bgPr>
    </p:bg>
    <p:spTree>
      <p:nvGrpSpPr>
        <p:cNvPr id="1" name="Shape 17"/>
        <p:cNvGrpSpPr/>
        <p:nvPr/>
      </p:nvGrpSpPr>
      <p:grpSpPr>
        <a:xfrm>
          <a:off x="0" y="0"/>
          <a:ext cx="0" cy="0"/>
          <a:chOff x="0" y="0"/>
          <a:chExt cx="0" cy="0"/>
        </a:xfrm>
      </p:grpSpPr>
      <p:pic>
        <p:nvPicPr>
          <p:cNvPr id="18" name="Google Shape;18;p2"/>
          <p:cNvPicPr preferRelativeResize="0"/>
          <p:nvPr/>
        </p:nvPicPr>
        <p:blipFill rotWithShape="1">
          <a:blip r:embed="rId2">
            <a:alphaModFix/>
          </a:blip>
          <a:srcRect/>
          <a:stretch/>
        </p:blipFill>
        <p:spPr>
          <a:xfrm>
            <a:off x="0" y="3735"/>
            <a:ext cx="9144000" cy="5143500"/>
          </a:xfrm>
          <a:prstGeom prst="rect">
            <a:avLst/>
          </a:prstGeom>
          <a:noFill/>
          <a:ln>
            <a:noFill/>
          </a:ln>
        </p:spPr>
      </p:pic>
      <p:sp>
        <p:nvSpPr>
          <p:cNvPr id="19" name="Google Shape;19;p2"/>
          <p:cNvSpPr txBox="1">
            <a:spLocks noGrp="1"/>
          </p:cNvSpPr>
          <p:nvPr>
            <p:ph type="subTitle" idx="1"/>
          </p:nvPr>
        </p:nvSpPr>
        <p:spPr>
          <a:xfrm>
            <a:off x="552920" y="2326044"/>
            <a:ext cx="7964716" cy="451406"/>
          </a:xfrm>
          <a:prstGeom prst="rect">
            <a:avLst/>
          </a:prstGeom>
          <a:noFill/>
          <a:ln>
            <a:noFill/>
          </a:ln>
        </p:spPr>
        <p:txBody>
          <a:bodyPr spcFirstLastPara="1" wrap="square" lIns="0" tIns="0" rIns="0" bIns="0" anchor="t" anchorCtr="0">
            <a:noAutofit/>
          </a:bodyPr>
          <a:lstStyle>
            <a:lvl1pPr lvl="0" algn="l">
              <a:spcBef>
                <a:spcPts val="400"/>
              </a:spcBef>
              <a:spcAft>
                <a:spcPts val="0"/>
              </a:spcAft>
              <a:buClr>
                <a:schemeClr val="dk1"/>
              </a:buClr>
              <a:buSzPts val="1400"/>
              <a:buFont typeface="Arial"/>
              <a:buNone/>
              <a:defRPr sz="1400" b="1">
                <a:solidFill>
                  <a:schemeClr val="dk1"/>
                </a:solidFill>
                <a:latin typeface="Arial"/>
                <a:ea typeface="Arial"/>
                <a:cs typeface="Arial"/>
                <a:sym typeface="Arial"/>
              </a:defRPr>
            </a:lvl1pPr>
            <a:lvl2pPr lvl="1" algn="l">
              <a:spcBef>
                <a:spcPts val="400"/>
              </a:spcBef>
              <a:spcAft>
                <a:spcPts val="0"/>
              </a:spcAft>
              <a:buSzPts val="1200"/>
              <a:buNone/>
              <a:defRPr sz="1200"/>
            </a:lvl2pPr>
            <a:lvl3pPr lvl="2" algn="l">
              <a:spcBef>
                <a:spcPts val="600"/>
              </a:spcBef>
              <a:spcAft>
                <a:spcPts val="0"/>
              </a:spcAft>
              <a:buSzPts val="1800"/>
              <a:buChar char="•"/>
              <a:defRPr/>
            </a:lvl3pPr>
            <a:lvl4pPr lvl="3" algn="l">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spcBef>
                <a:spcPts val="360"/>
              </a:spcBef>
              <a:spcAft>
                <a:spcPts val="0"/>
              </a:spcAft>
              <a:buClr>
                <a:srgbClr val="727274"/>
              </a:buClr>
              <a:buSzPts val="1800"/>
              <a:buChar char="»"/>
              <a:defRPr/>
            </a:lvl6pPr>
            <a:lvl7pPr lvl="6" algn="l">
              <a:spcBef>
                <a:spcPts val="360"/>
              </a:spcBef>
              <a:spcAft>
                <a:spcPts val="0"/>
              </a:spcAft>
              <a:buClr>
                <a:srgbClr val="727274"/>
              </a:buClr>
              <a:buSzPts val="1800"/>
              <a:buChar char="»"/>
              <a:defRPr/>
            </a:lvl7pPr>
            <a:lvl8pPr lvl="7" algn="l">
              <a:spcBef>
                <a:spcPts val="360"/>
              </a:spcBef>
              <a:spcAft>
                <a:spcPts val="0"/>
              </a:spcAft>
              <a:buClr>
                <a:srgbClr val="727274"/>
              </a:buClr>
              <a:buSzPts val="1800"/>
              <a:buChar char="»"/>
              <a:defRPr/>
            </a:lvl8pPr>
            <a:lvl9pPr lvl="8" algn="l">
              <a:spcBef>
                <a:spcPts val="360"/>
              </a:spcBef>
              <a:spcAft>
                <a:spcPts val="0"/>
              </a:spcAft>
              <a:buClr>
                <a:srgbClr val="727274"/>
              </a:buClr>
              <a:buSzPts val="1800"/>
              <a:buChar char="»"/>
              <a:defRPr/>
            </a:lvl9pPr>
          </a:lstStyle>
          <a:p>
            <a:endParaRPr/>
          </a:p>
        </p:txBody>
      </p:sp>
      <p:sp>
        <p:nvSpPr>
          <p:cNvPr id="20" name="Google Shape;20;p2"/>
          <p:cNvSpPr txBox="1">
            <a:spLocks noGrp="1"/>
          </p:cNvSpPr>
          <p:nvPr>
            <p:ph type="body" idx="2"/>
          </p:nvPr>
        </p:nvSpPr>
        <p:spPr>
          <a:xfrm>
            <a:off x="553591" y="1025725"/>
            <a:ext cx="7964045"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400"/>
              </a:spcBef>
              <a:spcAft>
                <a:spcPts val="0"/>
              </a:spcAft>
              <a:buSzPts val="1400"/>
              <a:buNone/>
              <a:defRPr sz="2800" b="1">
                <a:solidFill>
                  <a:schemeClr val="accent1"/>
                </a:solidFill>
                <a:latin typeface="Arial"/>
                <a:ea typeface="Arial"/>
                <a:cs typeface="Arial"/>
                <a:sym typeface="Arial"/>
              </a:defRPr>
            </a:lvl1pPr>
            <a:lvl2pPr marL="914400" lvl="1" indent="-228600" algn="l">
              <a:spcBef>
                <a:spcPts val="400"/>
              </a:spcBef>
              <a:spcAft>
                <a:spcPts val="0"/>
              </a:spcAft>
              <a:buSzPts val="1600"/>
              <a:buNone/>
              <a:defRPr sz="1600" b="0">
                <a:solidFill>
                  <a:srgbClr val="758185"/>
                </a:solidFill>
                <a:latin typeface="Arial"/>
                <a:ea typeface="Arial"/>
                <a:cs typeface="Arial"/>
                <a:sym typeface="Arial"/>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21" name="Google Shape;21;p2"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Rows">
  <p:cSld name="Three Rows">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552657" y="382696"/>
            <a:ext cx="6779020"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64" name="Google Shape;64;p11"/>
          <p:cNvSpPr txBox="1">
            <a:spLocks noGrp="1"/>
          </p:cNvSpPr>
          <p:nvPr>
            <p:ph type="body" idx="1"/>
          </p:nvPr>
        </p:nvSpPr>
        <p:spPr>
          <a:xfrm>
            <a:off x="556054" y="939257"/>
            <a:ext cx="8031892" cy="1069403"/>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600"/>
            </a:lvl1pPr>
            <a:lvl2pPr marL="914400" lvl="1" indent="-304800" algn="l">
              <a:spcBef>
                <a:spcPts val="600"/>
              </a:spcBef>
              <a:spcAft>
                <a:spcPts val="0"/>
              </a:spcAft>
              <a:buSzPts val="1200"/>
              <a:buChar char="•"/>
              <a:defRPr sz="1200"/>
            </a:lvl2pPr>
            <a:lvl3pPr marL="1371600" lvl="2" indent="-298450" algn="l">
              <a:spcBef>
                <a:spcPts val="600"/>
              </a:spcBef>
              <a:spcAft>
                <a:spcPts val="0"/>
              </a:spcAft>
              <a:buSzPts val="1100"/>
              <a:buChar char="•"/>
              <a:defRPr sz="1100"/>
            </a:lvl3pPr>
            <a:lvl4pPr marL="1828800" lvl="3" indent="-295275" algn="l">
              <a:spcBef>
                <a:spcPts val="600"/>
              </a:spcBef>
              <a:spcAft>
                <a:spcPts val="0"/>
              </a:spcAft>
              <a:buSzPts val="1050"/>
              <a:buChar char="•"/>
              <a:defRPr sz="1050"/>
            </a:lvl4pPr>
            <a:lvl5pPr marL="2286000" lvl="4" indent="-292100" algn="l">
              <a:lnSpc>
                <a:spcPct val="100000"/>
              </a:lnSpc>
              <a:spcBef>
                <a:spcPts val="600"/>
              </a:spcBef>
              <a:spcAft>
                <a:spcPts val="0"/>
              </a:spcAft>
              <a:buSzPts val="1000"/>
              <a:buChar char="•"/>
              <a:defRPr sz="10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65" name="Google Shape;65;p11"/>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66" name="Google Shape;66;p11"/>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body" idx="2"/>
          </p:nvPr>
        </p:nvSpPr>
        <p:spPr>
          <a:xfrm>
            <a:off x="557427" y="2169441"/>
            <a:ext cx="8031892" cy="1069403"/>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600"/>
            </a:lvl1pPr>
            <a:lvl2pPr marL="914400" lvl="1" indent="-304800" algn="l">
              <a:spcBef>
                <a:spcPts val="600"/>
              </a:spcBef>
              <a:spcAft>
                <a:spcPts val="0"/>
              </a:spcAft>
              <a:buSzPts val="1200"/>
              <a:buChar char="•"/>
              <a:defRPr sz="1200"/>
            </a:lvl2pPr>
            <a:lvl3pPr marL="1371600" lvl="2" indent="-298450" algn="l">
              <a:spcBef>
                <a:spcPts val="600"/>
              </a:spcBef>
              <a:spcAft>
                <a:spcPts val="0"/>
              </a:spcAft>
              <a:buSzPts val="1100"/>
              <a:buChar char="•"/>
              <a:defRPr sz="1100"/>
            </a:lvl3pPr>
            <a:lvl4pPr marL="1828800" lvl="3" indent="-295275" algn="l">
              <a:spcBef>
                <a:spcPts val="600"/>
              </a:spcBef>
              <a:spcAft>
                <a:spcPts val="0"/>
              </a:spcAft>
              <a:buSzPts val="1050"/>
              <a:buChar char="•"/>
              <a:defRPr sz="1050"/>
            </a:lvl4pPr>
            <a:lvl5pPr marL="2286000" lvl="4" indent="-292100" algn="l">
              <a:lnSpc>
                <a:spcPct val="100000"/>
              </a:lnSpc>
              <a:spcBef>
                <a:spcPts val="600"/>
              </a:spcBef>
              <a:spcAft>
                <a:spcPts val="0"/>
              </a:spcAft>
              <a:buSzPts val="1000"/>
              <a:buChar char="•"/>
              <a:defRPr sz="10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68" name="Google Shape;68;p11"/>
          <p:cNvSpPr txBox="1">
            <a:spLocks noGrp="1"/>
          </p:cNvSpPr>
          <p:nvPr>
            <p:ph type="body" idx="3"/>
          </p:nvPr>
        </p:nvSpPr>
        <p:spPr>
          <a:xfrm>
            <a:off x="558800" y="3413355"/>
            <a:ext cx="8031892" cy="1069403"/>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600"/>
            </a:lvl1pPr>
            <a:lvl2pPr marL="914400" lvl="1" indent="-304800" algn="l">
              <a:spcBef>
                <a:spcPts val="600"/>
              </a:spcBef>
              <a:spcAft>
                <a:spcPts val="0"/>
              </a:spcAft>
              <a:buSzPts val="1200"/>
              <a:buChar char="•"/>
              <a:defRPr sz="1200"/>
            </a:lvl2pPr>
            <a:lvl3pPr marL="1371600" lvl="2" indent="-298450" algn="l">
              <a:spcBef>
                <a:spcPts val="600"/>
              </a:spcBef>
              <a:spcAft>
                <a:spcPts val="0"/>
              </a:spcAft>
              <a:buSzPts val="1100"/>
              <a:buChar char="•"/>
              <a:defRPr sz="1100"/>
            </a:lvl3pPr>
            <a:lvl4pPr marL="1828800" lvl="3" indent="-295275" algn="l">
              <a:spcBef>
                <a:spcPts val="600"/>
              </a:spcBef>
              <a:spcAft>
                <a:spcPts val="0"/>
              </a:spcAft>
              <a:buSzPts val="1050"/>
              <a:buChar char="•"/>
              <a:defRPr sz="1050"/>
            </a:lvl4pPr>
            <a:lvl5pPr marL="2286000" lvl="4" indent="-292100" algn="l">
              <a:lnSpc>
                <a:spcPct val="100000"/>
              </a:lnSpc>
              <a:spcBef>
                <a:spcPts val="600"/>
              </a:spcBef>
              <a:spcAft>
                <a:spcPts val="0"/>
              </a:spcAft>
              <a:buSzPts val="1000"/>
              <a:buChar char="•"/>
              <a:defRPr sz="10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69"/>
        <p:cNvGrpSpPr/>
        <p:nvPr/>
      </p:nvGrpSpPr>
      <p:grpSpPr>
        <a:xfrm>
          <a:off x="0" y="0"/>
          <a:ext cx="0" cy="0"/>
          <a:chOff x="0" y="0"/>
          <a:chExt cx="0" cy="0"/>
        </a:xfrm>
      </p:grpSpPr>
      <p:sp>
        <p:nvSpPr>
          <p:cNvPr id="70" name="Google Shape;70;p12"/>
          <p:cNvSpPr txBox="1">
            <a:spLocks noGrp="1"/>
          </p:cNvSpPr>
          <p:nvPr>
            <p:ph type="title"/>
          </p:nvPr>
        </p:nvSpPr>
        <p:spPr>
          <a:xfrm>
            <a:off x="546145" y="382696"/>
            <a:ext cx="6785533"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1" name="Google Shape;71;p12"/>
          <p:cNvSpPr txBox="1">
            <a:spLocks noGrp="1"/>
          </p:cNvSpPr>
          <p:nvPr>
            <p:ph type="body" idx="1"/>
          </p:nvPr>
        </p:nvSpPr>
        <p:spPr>
          <a:xfrm>
            <a:off x="547081" y="1558325"/>
            <a:ext cx="3924339" cy="295189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72" name="Google Shape;72;p12"/>
          <p:cNvSpPr txBox="1">
            <a:spLocks noGrp="1"/>
          </p:cNvSpPr>
          <p:nvPr>
            <p:ph type="body" idx="2"/>
          </p:nvPr>
        </p:nvSpPr>
        <p:spPr>
          <a:xfrm>
            <a:off x="4643593" y="1558325"/>
            <a:ext cx="3924339" cy="295189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73" name="Google Shape;73;p12"/>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74" name="Google Shape;74;p1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body" idx="3"/>
          </p:nvPr>
        </p:nvSpPr>
        <p:spPr>
          <a:xfrm>
            <a:off x="4640650" y="947867"/>
            <a:ext cx="3919839" cy="603592"/>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2000" b="1"/>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76" name="Google Shape;76;p12"/>
          <p:cNvSpPr txBox="1">
            <a:spLocks noGrp="1"/>
          </p:cNvSpPr>
          <p:nvPr>
            <p:ph type="body" idx="4"/>
          </p:nvPr>
        </p:nvSpPr>
        <p:spPr>
          <a:xfrm>
            <a:off x="550563" y="949239"/>
            <a:ext cx="3919839" cy="603592"/>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2000" b="1"/>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a:off x="546145" y="382696"/>
            <a:ext cx="6785533"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79" name="Google Shape;79;p13"/>
          <p:cNvSpPr txBox="1">
            <a:spLocks noGrp="1"/>
          </p:cNvSpPr>
          <p:nvPr>
            <p:ph type="body" idx="1"/>
          </p:nvPr>
        </p:nvSpPr>
        <p:spPr>
          <a:xfrm>
            <a:off x="547080" y="1853515"/>
            <a:ext cx="2905798" cy="265670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600"/>
            </a:lvl1pPr>
            <a:lvl2pPr marL="914400" lvl="1" indent="-304800" algn="l">
              <a:spcBef>
                <a:spcPts val="600"/>
              </a:spcBef>
              <a:spcAft>
                <a:spcPts val="0"/>
              </a:spcAft>
              <a:buSzPts val="1200"/>
              <a:buChar char="•"/>
              <a:defRPr sz="1200"/>
            </a:lvl2pPr>
            <a:lvl3pPr marL="1371600" lvl="2" indent="-298450" algn="l">
              <a:spcBef>
                <a:spcPts val="600"/>
              </a:spcBef>
              <a:spcAft>
                <a:spcPts val="0"/>
              </a:spcAft>
              <a:buSzPts val="1100"/>
              <a:buChar char="•"/>
              <a:defRPr sz="1100"/>
            </a:lvl3pPr>
            <a:lvl4pPr marL="1828800" lvl="3" indent="-295275" algn="l">
              <a:spcBef>
                <a:spcPts val="600"/>
              </a:spcBef>
              <a:spcAft>
                <a:spcPts val="0"/>
              </a:spcAft>
              <a:buSzPts val="1050"/>
              <a:buChar char="•"/>
              <a:defRPr sz="1050"/>
            </a:lvl4pPr>
            <a:lvl5pPr marL="2286000" lvl="4" indent="-285750" algn="l">
              <a:lnSpc>
                <a:spcPct val="100000"/>
              </a:lnSpc>
              <a:spcBef>
                <a:spcPts val="600"/>
              </a:spcBef>
              <a:spcAft>
                <a:spcPts val="0"/>
              </a:spcAft>
              <a:buSzPts val="900"/>
              <a:buChar char="•"/>
              <a:defRPr sz="9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80" name="Google Shape;80;p13"/>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81" name="Google Shape;81;p1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body" idx="2"/>
          </p:nvPr>
        </p:nvSpPr>
        <p:spPr>
          <a:xfrm>
            <a:off x="550562" y="949238"/>
            <a:ext cx="2902466" cy="904275"/>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800" b="1"/>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83" name="Google Shape;83;p13"/>
          <p:cNvSpPr txBox="1">
            <a:spLocks noGrp="1"/>
          </p:cNvSpPr>
          <p:nvPr>
            <p:ph type="body" idx="3"/>
          </p:nvPr>
        </p:nvSpPr>
        <p:spPr>
          <a:xfrm>
            <a:off x="3624651" y="947351"/>
            <a:ext cx="4963297" cy="3562865"/>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546144" y="382696"/>
            <a:ext cx="6778668"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86" name="Google Shape;86;p14"/>
          <p:cNvSpPr txBox="1">
            <a:spLocks noGrp="1"/>
          </p:cNvSpPr>
          <p:nvPr>
            <p:ph type="body" idx="1"/>
          </p:nvPr>
        </p:nvSpPr>
        <p:spPr>
          <a:xfrm>
            <a:off x="547080" y="1853515"/>
            <a:ext cx="2905798" cy="265670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600"/>
            </a:lvl1pPr>
            <a:lvl2pPr marL="914400" lvl="1" indent="-304800" algn="l">
              <a:spcBef>
                <a:spcPts val="600"/>
              </a:spcBef>
              <a:spcAft>
                <a:spcPts val="0"/>
              </a:spcAft>
              <a:buSzPts val="1200"/>
              <a:buChar char="•"/>
              <a:defRPr sz="1200"/>
            </a:lvl2pPr>
            <a:lvl3pPr marL="1371600" lvl="2" indent="-298450" algn="l">
              <a:spcBef>
                <a:spcPts val="600"/>
              </a:spcBef>
              <a:spcAft>
                <a:spcPts val="0"/>
              </a:spcAft>
              <a:buSzPts val="1100"/>
              <a:buChar char="•"/>
              <a:defRPr sz="1100"/>
            </a:lvl3pPr>
            <a:lvl4pPr marL="1828800" lvl="3" indent="-295275" algn="l">
              <a:spcBef>
                <a:spcPts val="600"/>
              </a:spcBef>
              <a:spcAft>
                <a:spcPts val="0"/>
              </a:spcAft>
              <a:buSzPts val="1050"/>
              <a:buChar char="•"/>
              <a:defRPr sz="1050"/>
            </a:lvl4pPr>
            <a:lvl5pPr marL="2286000" lvl="4" indent="-285750" algn="l">
              <a:lnSpc>
                <a:spcPct val="100000"/>
              </a:lnSpc>
              <a:spcBef>
                <a:spcPts val="600"/>
              </a:spcBef>
              <a:spcAft>
                <a:spcPts val="0"/>
              </a:spcAft>
              <a:buSzPts val="900"/>
              <a:buChar char="•"/>
              <a:defRPr sz="9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87" name="Google Shape;87;p14"/>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88" name="Google Shape;88;p14"/>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4"/>
          <p:cNvSpPr txBox="1">
            <a:spLocks noGrp="1"/>
          </p:cNvSpPr>
          <p:nvPr>
            <p:ph type="body" idx="2"/>
          </p:nvPr>
        </p:nvSpPr>
        <p:spPr>
          <a:xfrm>
            <a:off x="550562" y="949238"/>
            <a:ext cx="2902466" cy="904275"/>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1800" b="1"/>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90" name="Google Shape;90;p14"/>
          <p:cNvSpPr>
            <a:spLocks noGrp="1"/>
          </p:cNvSpPr>
          <p:nvPr>
            <p:ph type="pic" idx="3"/>
          </p:nvPr>
        </p:nvSpPr>
        <p:spPr>
          <a:xfrm>
            <a:off x="3625250" y="947351"/>
            <a:ext cx="4962697" cy="3562865"/>
          </a:xfrm>
          <a:prstGeom prst="rect">
            <a:avLst/>
          </a:prstGeom>
          <a:noFill/>
          <a:ln>
            <a:noFill/>
          </a:ln>
        </p:spPr>
        <p:txBody>
          <a:bodyPr spcFirstLastPara="1" wrap="square" lIns="0" tIns="0" rIns="0" bIns="0" anchor="t" anchorCtr="0">
            <a:noAutofit/>
          </a:bodyPr>
          <a:lstStyle>
            <a:lvl1pPr marR="0" lvl="0" algn="l" rtl="0">
              <a:spcBef>
                <a:spcPts val="1200"/>
              </a:spcBef>
              <a:spcAft>
                <a:spcPts val="0"/>
              </a:spcAft>
              <a:buSzPts val="1400"/>
              <a:buNone/>
              <a:defRPr sz="1800" b="0" i="0" u="none" strike="noStrike" cap="none">
                <a:solidFill>
                  <a:schemeClr val="dk1"/>
                </a:solidFill>
                <a:latin typeface="Roboto"/>
                <a:ea typeface="Roboto"/>
                <a:cs typeface="Roboto"/>
                <a:sym typeface="Roboto"/>
              </a:defRPr>
            </a:lvl1pPr>
            <a:lvl2pPr marR="0" lvl="1" algn="l" rtl="0">
              <a:spcBef>
                <a:spcPts val="600"/>
              </a:spcBef>
              <a:spcAft>
                <a:spcPts val="0"/>
              </a:spcAft>
              <a:buClr>
                <a:schemeClr val="accent1"/>
              </a:buClr>
              <a:buSzPts val="1400"/>
              <a:buFont typeface="Arial"/>
              <a:buChar char="•"/>
              <a:defRPr sz="1400" b="0" i="0" u="none" strike="noStrike" cap="none">
                <a:solidFill>
                  <a:srgbClr val="758185"/>
                </a:solidFill>
                <a:latin typeface="Roboto"/>
                <a:ea typeface="Roboto"/>
                <a:cs typeface="Roboto"/>
                <a:sym typeface="Roboto"/>
              </a:defRPr>
            </a:lvl2pPr>
            <a:lvl3pPr marR="0" lvl="2" algn="l" rtl="0">
              <a:spcBef>
                <a:spcPts val="600"/>
              </a:spcBef>
              <a:spcAft>
                <a:spcPts val="0"/>
              </a:spcAft>
              <a:buClr>
                <a:schemeClr val="accent4"/>
              </a:buClr>
              <a:buSzPts val="1200"/>
              <a:buFont typeface="Arial"/>
              <a:buChar char="•"/>
              <a:defRPr sz="1200" b="0" i="0" u="none" strike="noStrike" cap="none">
                <a:solidFill>
                  <a:srgbClr val="758185"/>
                </a:solidFill>
                <a:latin typeface="Roboto"/>
                <a:ea typeface="Roboto"/>
                <a:cs typeface="Roboto"/>
                <a:sym typeface="Roboto"/>
              </a:defRPr>
            </a:lvl3pPr>
            <a:lvl4pPr marR="0" lvl="3" algn="l" rtl="0">
              <a:spcBef>
                <a:spcPts val="600"/>
              </a:spcBef>
              <a:spcAft>
                <a:spcPts val="0"/>
              </a:spcAft>
              <a:buClr>
                <a:schemeClr val="accent5"/>
              </a:buClr>
              <a:buSzPts val="1100"/>
              <a:buFont typeface="Arial"/>
              <a:buChar char="•"/>
              <a:defRPr sz="1100" b="0" i="0" u="none" strike="noStrike" cap="none">
                <a:solidFill>
                  <a:srgbClr val="758185"/>
                </a:solidFill>
                <a:latin typeface="Roboto"/>
                <a:ea typeface="Roboto"/>
                <a:cs typeface="Roboto"/>
                <a:sym typeface="Roboto"/>
              </a:defRPr>
            </a:lvl4pPr>
            <a:lvl5pPr marR="0" lvl="4" algn="l" rtl="0">
              <a:lnSpc>
                <a:spcPct val="100000"/>
              </a:lnSpc>
              <a:spcBef>
                <a:spcPts val="600"/>
              </a:spcBef>
              <a:spcAft>
                <a:spcPts val="0"/>
              </a:spcAft>
              <a:buClr>
                <a:schemeClr val="accent6"/>
              </a:buClr>
              <a:buSzPts val="1000"/>
              <a:buFont typeface="Arial"/>
              <a:buChar char="•"/>
              <a:defRPr sz="1000" b="0" i="0" u="none" strike="noStrike" cap="none">
                <a:solidFill>
                  <a:srgbClr val="758185"/>
                </a:solidFill>
                <a:latin typeface="Roboto"/>
                <a:ea typeface="Roboto"/>
                <a:cs typeface="Roboto"/>
                <a:sym typeface="Roboto"/>
              </a:defRPr>
            </a:lvl5pPr>
            <a:lvl6pPr marR="0" lvl="5"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6pPr>
            <a:lvl7pPr marR="0" lvl="6"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7pPr>
            <a:lvl8pPr marR="0" lvl="7"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8pPr>
            <a:lvl9pPr marR="0" lvl="8"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1"/>
        <p:cNvGrpSpPr/>
        <p:nvPr/>
      </p:nvGrpSpPr>
      <p:grpSpPr>
        <a:xfrm>
          <a:off x="0" y="0"/>
          <a:ext cx="0" cy="0"/>
          <a:chOff x="0" y="0"/>
          <a:chExt cx="0" cy="0"/>
        </a:xfrm>
      </p:grpSpPr>
      <p:sp>
        <p:nvSpPr>
          <p:cNvPr id="92" name="Google Shape;92;p1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bout AMIA">
  <p:cSld name="About AMIA">
    <p:spTree>
      <p:nvGrpSpPr>
        <p:cNvPr id="1" name="Shape 93"/>
        <p:cNvGrpSpPr/>
        <p:nvPr/>
      </p:nvGrpSpPr>
      <p:grpSpPr>
        <a:xfrm>
          <a:off x="0" y="0"/>
          <a:ext cx="0" cy="0"/>
          <a:chOff x="0" y="0"/>
          <a:chExt cx="0" cy="0"/>
        </a:xfrm>
      </p:grpSpPr>
      <p:sp>
        <p:nvSpPr>
          <p:cNvPr id="94" name="Google Shape;94;p16"/>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chemeClr val="lt1"/>
              </a:solidFill>
              <a:latin typeface="Roboto"/>
              <a:ea typeface="Roboto"/>
              <a:cs typeface="Roboto"/>
              <a:sym typeface="Roboto"/>
            </a:endParaRPr>
          </a:p>
        </p:txBody>
      </p:sp>
      <p:sp>
        <p:nvSpPr>
          <p:cNvPr id="95" name="Google Shape;95;p16"/>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rgbClr val="FFFFFF"/>
              </a:solidFill>
              <a:latin typeface="Roboto"/>
              <a:ea typeface="Roboto"/>
              <a:cs typeface="Roboto"/>
              <a:sym typeface="Roboto"/>
            </a:endParaRPr>
          </a:p>
        </p:txBody>
      </p:sp>
      <p:pic>
        <p:nvPicPr>
          <p:cNvPr id="96" name="Google Shape;96;p16"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97" name="Google Shape;97;p16"/>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chemeClr val="lt1"/>
                </a:solidFill>
                <a:latin typeface="Roboto"/>
                <a:ea typeface="Roboto"/>
                <a:cs typeface="Roboto"/>
                <a:sym typeface="Roboto"/>
              </a:defRPr>
            </a:lvl1pPr>
            <a:lvl2pPr marL="0" lvl="1" indent="0" algn="r">
              <a:spcBef>
                <a:spcPts val="0"/>
              </a:spcBef>
              <a:spcAft>
                <a:spcPts val="0"/>
              </a:spcAft>
              <a:buNone/>
              <a:defRPr sz="900" b="1">
                <a:solidFill>
                  <a:schemeClr val="lt1"/>
                </a:solidFill>
                <a:latin typeface="Roboto"/>
                <a:ea typeface="Roboto"/>
                <a:cs typeface="Roboto"/>
                <a:sym typeface="Roboto"/>
              </a:defRPr>
            </a:lvl2pPr>
            <a:lvl3pPr marL="0" lvl="2" indent="0" algn="r">
              <a:spcBef>
                <a:spcPts val="0"/>
              </a:spcBef>
              <a:spcAft>
                <a:spcPts val="0"/>
              </a:spcAft>
              <a:buNone/>
              <a:defRPr sz="900" b="1">
                <a:solidFill>
                  <a:schemeClr val="lt1"/>
                </a:solidFill>
                <a:latin typeface="Roboto"/>
                <a:ea typeface="Roboto"/>
                <a:cs typeface="Roboto"/>
                <a:sym typeface="Roboto"/>
              </a:defRPr>
            </a:lvl3pPr>
            <a:lvl4pPr marL="0" lvl="3" indent="0" algn="r">
              <a:spcBef>
                <a:spcPts val="0"/>
              </a:spcBef>
              <a:spcAft>
                <a:spcPts val="0"/>
              </a:spcAft>
              <a:buNone/>
              <a:defRPr sz="900" b="1">
                <a:solidFill>
                  <a:schemeClr val="lt1"/>
                </a:solidFill>
                <a:latin typeface="Roboto"/>
                <a:ea typeface="Roboto"/>
                <a:cs typeface="Roboto"/>
                <a:sym typeface="Roboto"/>
              </a:defRPr>
            </a:lvl4pPr>
            <a:lvl5pPr marL="0" lvl="4" indent="0" algn="r">
              <a:spcBef>
                <a:spcPts val="0"/>
              </a:spcBef>
              <a:spcAft>
                <a:spcPts val="0"/>
              </a:spcAft>
              <a:buNone/>
              <a:defRPr sz="900" b="1">
                <a:solidFill>
                  <a:schemeClr val="lt1"/>
                </a:solidFill>
                <a:latin typeface="Roboto"/>
                <a:ea typeface="Roboto"/>
                <a:cs typeface="Roboto"/>
                <a:sym typeface="Roboto"/>
              </a:defRPr>
            </a:lvl5pPr>
            <a:lvl6pPr marL="0" lvl="5" indent="0" algn="r">
              <a:spcBef>
                <a:spcPts val="0"/>
              </a:spcBef>
              <a:spcAft>
                <a:spcPts val="0"/>
              </a:spcAft>
              <a:buNone/>
              <a:defRPr sz="900" b="1">
                <a:solidFill>
                  <a:schemeClr val="lt1"/>
                </a:solidFill>
                <a:latin typeface="Roboto"/>
                <a:ea typeface="Roboto"/>
                <a:cs typeface="Roboto"/>
                <a:sym typeface="Roboto"/>
              </a:defRPr>
            </a:lvl6pPr>
            <a:lvl7pPr marL="0" lvl="6" indent="0" algn="r">
              <a:spcBef>
                <a:spcPts val="0"/>
              </a:spcBef>
              <a:spcAft>
                <a:spcPts val="0"/>
              </a:spcAft>
              <a:buNone/>
              <a:defRPr sz="900" b="1">
                <a:solidFill>
                  <a:schemeClr val="lt1"/>
                </a:solidFill>
                <a:latin typeface="Roboto"/>
                <a:ea typeface="Roboto"/>
                <a:cs typeface="Roboto"/>
                <a:sym typeface="Roboto"/>
              </a:defRPr>
            </a:lvl7pPr>
            <a:lvl8pPr marL="0" lvl="7" indent="0" algn="r">
              <a:spcBef>
                <a:spcPts val="0"/>
              </a:spcBef>
              <a:spcAft>
                <a:spcPts val="0"/>
              </a:spcAft>
              <a:buNone/>
              <a:defRPr sz="900" b="1">
                <a:solidFill>
                  <a:schemeClr val="lt1"/>
                </a:solidFill>
                <a:latin typeface="Roboto"/>
                <a:ea typeface="Roboto"/>
                <a:cs typeface="Roboto"/>
                <a:sym typeface="Roboto"/>
              </a:defRPr>
            </a:lvl8pPr>
            <a:lvl9pPr marL="0" lvl="8" indent="0" algn="r">
              <a:spcBef>
                <a:spcPts val="0"/>
              </a:spcBef>
              <a:spcAft>
                <a:spcPts val="0"/>
              </a:spcAft>
              <a:buNone/>
              <a:defRPr sz="900" b="1">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98" name="Google Shape;98;p16"/>
          <p:cNvSpPr txBox="1">
            <a:spLocks noGrp="1"/>
          </p:cNvSpPr>
          <p:nvPr>
            <p:ph type="ftr" idx="11"/>
          </p:nvPr>
        </p:nvSpPr>
        <p:spPr>
          <a:xfrm>
            <a:off x="546141" y="4870451"/>
            <a:ext cx="4235411" cy="103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pic>
        <p:nvPicPr>
          <p:cNvPr id="99" name="Google Shape;99;p16"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100" name="Google Shape;100;p16" descr="fb.png"/>
          <p:cNvPicPr preferRelativeResize="0"/>
          <p:nvPr/>
        </p:nvPicPr>
        <p:blipFill rotWithShape="1">
          <a:blip r:embed="rId4">
            <a:alphaModFix/>
          </a:blip>
          <a:srcRect/>
          <a:stretch/>
        </p:blipFill>
        <p:spPr>
          <a:xfrm>
            <a:off x="5654880" y="2744718"/>
            <a:ext cx="90084" cy="173533"/>
          </a:xfrm>
          <a:prstGeom prst="rect">
            <a:avLst/>
          </a:prstGeom>
          <a:noFill/>
          <a:ln>
            <a:noFill/>
          </a:ln>
        </p:spPr>
      </p:pic>
      <p:sp>
        <p:nvSpPr>
          <p:cNvPr id="101" name="Google Shape;101;p16"/>
          <p:cNvSpPr/>
          <p:nvPr/>
        </p:nvSpPr>
        <p:spPr>
          <a:xfrm>
            <a:off x="5888741" y="2688535"/>
            <a:ext cx="2014774" cy="2118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a:solidFill>
                  <a:schemeClr val="dk1"/>
                </a:solidFill>
                <a:latin typeface="Arial"/>
                <a:ea typeface="Arial"/>
                <a:cs typeface="Arial"/>
                <a:sym typeface="Arial"/>
              </a:rPr>
              <a:t>AMIA</a:t>
            </a:r>
            <a:endParaRPr sz="1600" b="0">
              <a:solidFill>
                <a:schemeClr val="dk1"/>
              </a:solidFill>
              <a:latin typeface="Arial"/>
              <a:ea typeface="Arial"/>
              <a:cs typeface="Arial"/>
              <a:sym typeface="Arial"/>
            </a:endParaRPr>
          </a:p>
          <a:p>
            <a:pPr marL="0" marR="0" lvl="0" indent="0" algn="l" rtl="0">
              <a:spcBef>
                <a:spcPts val="1000"/>
              </a:spcBef>
              <a:spcAft>
                <a:spcPts val="0"/>
              </a:spcAft>
              <a:buNone/>
            </a:pPr>
            <a:r>
              <a:rPr lang="en-US" sz="1600" b="0">
                <a:solidFill>
                  <a:schemeClr val="dk1"/>
                </a:solidFill>
                <a:latin typeface="Arial"/>
                <a:ea typeface="Arial"/>
                <a:cs typeface="Arial"/>
                <a:sym typeface="Arial"/>
              </a:rPr>
              <a:t>@AMIAinformatics</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Official Group of AMIA</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AMIA informatics</a:t>
            </a:r>
            <a:endParaRPr/>
          </a:p>
          <a:p>
            <a:pPr marL="0" marR="0" lvl="0" indent="0" algn="l" rtl="0">
              <a:lnSpc>
                <a:spcPct val="100000"/>
              </a:lnSpc>
              <a:spcBef>
                <a:spcPts val="1000"/>
              </a:spcBef>
              <a:spcAft>
                <a:spcPts val="0"/>
              </a:spcAft>
              <a:buClr>
                <a:schemeClr val="dk1"/>
              </a:buClr>
              <a:buSzPts val="1600"/>
              <a:buFont typeface="Arial"/>
              <a:buNone/>
            </a:pPr>
            <a:r>
              <a:rPr lang="en-US" sz="1600" b="1">
                <a:solidFill>
                  <a:schemeClr val="dk1"/>
                </a:solidFill>
                <a:latin typeface="Arial"/>
                <a:ea typeface="Arial"/>
                <a:cs typeface="Arial"/>
                <a:sym typeface="Arial"/>
              </a:rPr>
              <a:t>www.amia.org</a:t>
            </a:r>
            <a:endParaRPr sz="1600" b="1">
              <a:solidFill>
                <a:schemeClr val="accent1"/>
              </a:solidFill>
              <a:latin typeface="Arial"/>
              <a:ea typeface="Arial"/>
              <a:cs typeface="Arial"/>
              <a:sym typeface="Arial"/>
            </a:endParaRPr>
          </a:p>
          <a:p>
            <a:pPr marL="0" marR="0" lvl="0" indent="0" algn="l" rtl="0">
              <a:spcBef>
                <a:spcPts val="1000"/>
              </a:spcBef>
              <a:spcAft>
                <a:spcPts val="0"/>
              </a:spcAft>
              <a:buNone/>
            </a:pPr>
            <a:r>
              <a:rPr lang="en-US" sz="1600" b="1">
                <a:solidFill>
                  <a:schemeClr val="accent1"/>
                </a:solidFill>
                <a:latin typeface="Arial"/>
                <a:ea typeface="Arial"/>
                <a:cs typeface="Arial"/>
                <a:sym typeface="Arial"/>
              </a:rPr>
              <a:t>#WhyInformatics</a:t>
            </a:r>
            <a:endParaRPr sz="1600" b="1">
              <a:solidFill>
                <a:schemeClr val="accent1"/>
              </a:solidFill>
              <a:latin typeface="Arial"/>
              <a:ea typeface="Arial"/>
              <a:cs typeface="Arial"/>
              <a:sym typeface="Arial"/>
            </a:endParaRPr>
          </a:p>
        </p:txBody>
      </p:sp>
      <p:pic>
        <p:nvPicPr>
          <p:cNvPr id="102" name="Google Shape;102;p16" descr="twitter-xxl.png"/>
          <p:cNvPicPr preferRelativeResize="0"/>
          <p:nvPr/>
        </p:nvPicPr>
        <p:blipFill rotWithShape="1">
          <a:blip r:embed="rId5">
            <a:alphaModFix/>
          </a:blip>
          <a:srcRect/>
          <a:stretch/>
        </p:blipFill>
        <p:spPr>
          <a:xfrm>
            <a:off x="5610018" y="3103171"/>
            <a:ext cx="185955" cy="185955"/>
          </a:xfrm>
          <a:prstGeom prst="rect">
            <a:avLst/>
          </a:prstGeom>
          <a:noFill/>
          <a:ln>
            <a:noFill/>
          </a:ln>
        </p:spPr>
      </p:pic>
      <p:pic>
        <p:nvPicPr>
          <p:cNvPr id="103" name="Google Shape;103;p16" descr="linkedin-512.png"/>
          <p:cNvPicPr preferRelativeResize="0"/>
          <p:nvPr/>
        </p:nvPicPr>
        <p:blipFill rotWithShape="1">
          <a:blip r:embed="rId6">
            <a:alphaModFix/>
          </a:blip>
          <a:srcRect/>
          <a:stretch/>
        </p:blipFill>
        <p:spPr>
          <a:xfrm>
            <a:off x="5624656" y="3464687"/>
            <a:ext cx="150537" cy="150537"/>
          </a:xfrm>
          <a:prstGeom prst="rect">
            <a:avLst/>
          </a:prstGeom>
          <a:noFill/>
          <a:ln>
            <a:noFill/>
          </a:ln>
        </p:spPr>
      </p:pic>
      <p:sp>
        <p:nvSpPr>
          <p:cNvPr id="104" name="Google Shape;104;p16"/>
          <p:cNvSpPr txBox="1"/>
          <p:nvPr/>
        </p:nvSpPr>
        <p:spPr>
          <a:xfrm>
            <a:off x="545353" y="2689413"/>
            <a:ext cx="4235823" cy="172354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Roboto"/>
              <a:buNone/>
            </a:pPr>
            <a:r>
              <a:rPr lang="en-US" sz="1600" b="0" i="0" u="none" strike="noStrike" cap="none">
                <a:solidFill>
                  <a:srgbClr val="000000"/>
                </a:solidFill>
                <a:latin typeface="Roboto"/>
                <a:ea typeface="Roboto"/>
                <a:cs typeface="Roboto"/>
                <a:sym typeface="Roboto"/>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endParaRPr/>
          </a:p>
        </p:txBody>
      </p:sp>
      <p:pic>
        <p:nvPicPr>
          <p:cNvPr id="105" name="Google Shape;105;p16"/>
          <p:cNvPicPr preferRelativeResize="0"/>
          <p:nvPr/>
        </p:nvPicPr>
        <p:blipFill rotWithShape="1">
          <a:blip r:embed="rId7">
            <a:alphaModFix/>
          </a:blip>
          <a:srcRect/>
          <a:stretch/>
        </p:blipFill>
        <p:spPr>
          <a:xfrm>
            <a:off x="5614474" y="3861079"/>
            <a:ext cx="179290" cy="12613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bout AMIA_Presenter">
  <p:cSld name="About AMIA_Presenter">
    <p:spTree>
      <p:nvGrpSpPr>
        <p:cNvPr id="1" name="Shape 106"/>
        <p:cNvGrpSpPr/>
        <p:nvPr/>
      </p:nvGrpSpPr>
      <p:grpSpPr>
        <a:xfrm>
          <a:off x="0" y="0"/>
          <a:ext cx="0" cy="0"/>
          <a:chOff x="0" y="0"/>
          <a:chExt cx="0" cy="0"/>
        </a:xfrm>
      </p:grpSpPr>
      <p:sp>
        <p:nvSpPr>
          <p:cNvPr id="107" name="Google Shape;107;p17"/>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chemeClr val="lt1"/>
              </a:solidFill>
              <a:latin typeface="Roboto"/>
              <a:ea typeface="Roboto"/>
              <a:cs typeface="Roboto"/>
              <a:sym typeface="Roboto"/>
            </a:endParaRPr>
          </a:p>
        </p:txBody>
      </p:sp>
      <p:sp>
        <p:nvSpPr>
          <p:cNvPr id="108" name="Google Shape;108;p17"/>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rgbClr val="FFFFFF"/>
              </a:solidFill>
              <a:latin typeface="Roboto"/>
              <a:ea typeface="Roboto"/>
              <a:cs typeface="Roboto"/>
              <a:sym typeface="Roboto"/>
            </a:endParaRPr>
          </a:p>
        </p:txBody>
      </p:sp>
      <p:pic>
        <p:nvPicPr>
          <p:cNvPr id="109" name="Google Shape;109;p17"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110" name="Google Shape;110;p17"/>
          <p:cNvSpPr txBox="1">
            <a:spLocks noGrp="1"/>
          </p:cNvSpPr>
          <p:nvPr>
            <p:ph type="title"/>
          </p:nvPr>
        </p:nvSpPr>
        <p:spPr>
          <a:xfrm>
            <a:off x="547081" y="2687934"/>
            <a:ext cx="4234470" cy="307777"/>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11" name="Google Shape;111;p17"/>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chemeClr val="lt1"/>
                </a:solidFill>
                <a:latin typeface="Roboto"/>
                <a:ea typeface="Roboto"/>
                <a:cs typeface="Roboto"/>
                <a:sym typeface="Roboto"/>
              </a:defRPr>
            </a:lvl1pPr>
            <a:lvl2pPr marL="0" lvl="1" indent="0" algn="r">
              <a:spcBef>
                <a:spcPts val="0"/>
              </a:spcBef>
              <a:spcAft>
                <a:spcPts val="0"/>
              </a:spcAft>
              <a:buNone/>
              <a:defRPr sz="900" b="1">
                <a:solidFill>
                  <a:schemeClr val="lt1"/>
                </a:solidFill>
                <a:latin typeface="Roboto"/>
                <a:ea typeface="Roboto"/>
                <a:cs typeface="Roboto"/>
                <a:sym typeface="Roboto"/>
              </a:defRPr>
            </a:lvl2pPr>
            <a:lvl3pPr marL="0" lvl="2" indent="0" algn="r">
              <a:spcBef>
                <a:spcPts val="0"/>
              </a:spcBef>
              <a:spcAft>
                <a:spcPts val="0"/>
              </a:spcAft>
              <a:buNone/>
              <a:defRPr sz="900" b="1">
                <a:solidFill>
                  <a:schemeClr val="lt1"/>
                </a:solidFill>
                <a:latin typeface="Roboto"/>
                <a:ea typeface="Roboto"/>
                <a:cs typeface="Roboto"/>
                <a:sym typeface="Roboto"/>
              </a:defRPr>
            </a:lvl3pPr>
            <a:lvl4pPr marL="0" lvl="3" indent="0" algn="r">
              <a:spcBef>
                <a:spcPts val="0"/>
              </a:spcBef>
              <a:spcAft>
                <a:spcPts val="0"/>
              </a:spcAft>
              <a:buNone/>
              <a:defRPr sz="900" b="1">
                <a:solidFill>
                  <a:schemeClr val="lt1"/>
                </a:solidFill>
                <a:latin typeface="Roboto"/>
                <a:ea typeface="Roboto"/>
                <a:cs typeface="Roboto"/>
                <a:sym typeface="Roboto"/>
              </a:defRPr>
            </a:lvl4pPr>
            <a:lvl5pPr marL="0" lvl="4" indent="0" algn="r">
              <a:spcBef>
                <a:spcPts val="0"/>
              </a:spcBef>
              <a:spcAft>
                <a:spcPts val="0"/>
              </a:spcAft>
              <a:buNone/>
              <a:defRPr sz="900" b="1">
                <a:solidFill>
                  <a:schemeClr val="lt1"/>
                </a:solidFill>
                <a:latin typeface="Roboto"/>
                <a:ea typeface="Roboto"/>
                <a:cs typeface="Roboto"/>
                <a:sym typeface="Roboto"/>
              </a:defRPr>
            </a:lvl5pPr>
            <a:lvl6pPr marL="0" lvl="5" indent="0" algn="r">
              <a:spcBef>
                <a:spcPts val="0"/>
              </a:spcBef>
              <a:spcAft>
                <a:spcPts val="0"/>
              </a:spcAft>
              <a:buNone/>
              <a:defRPr sz="900" b="1">
                <a:solidFill>
                  <a:schemeClr val="lt1"/>
                </a:solidFill>
                <a:latin typeface="Roboto"/>
                <a:ea typeface="Roboto"/>
                <a:cs typeface="Roboto"/>
                <a:sym typeface="Roboto"/>
              </a:defRPr>
            </a:lvl6pPr>
            <a:lvl7pPr marL="0" lvl="6" indent="0" algn="r">
              <a:spcBef>
                <a:spcPts val="0"/>
              </a:spcBef>
              <a:spcAft>
                <a:spcPts val="0"/>
              </a:spcAft>
              <a:buNone/>
              <a:defRPr sz="900" b="1">
                <a:solidFill>
                  <a:schemeClr val="lt1"/>
                </a:solidFill>
                <a:latin typeface="Roboto"/>
                <a:ea typeface="Roboto"/>
                <a:cs typeface="Roboto"/>
                <a:sym typeface="Roboto"/>
              </a:defRPr>
            </a:lvl7pPr>
            <a:lvl8pPr marL="0" lvl="7" indent="0" algn="r">
              <a:spcBef>
                <a:spcPts val="0"/>
              </a:spcBef>
              <a:spcAft>
                <a:spcPts val="0"/>
              </a:spcAft>
              <a:buNone/>
              <a:defRPr sz="900" b="1">
                <a:solidFill>
                  <a:schemeClr val="lt1"/>
                </a:solidFill>
                <a:latin typeface="Roboto"/>
                <a:ea typeface="Roboto"/>
                <a:cs typeface="Roboto"/>
                <a:sym typeface="Roboto"/>
              </a:defRPr>
            </a:lvl8pPr>
            <a:lvl9pPr marL="0" lvl="8" indent="0" algn="r">
              <a:spcBef>
                <a:spcPts val="0"/>
              </a:spcBef>
              <a:spcAft>
                <a:spcPts val="0"/>
              </a:spcAft>
              <a:buNone/>
              <a:defRPr sz="900" b="1">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12" name="Google Shape;112;p17"/>
          <p:cNvSpPr txBox="1">
            <a:spLocks noGrp="1"/>
          </p:cNvSpPr>
          <p:nvPr>
            <p:ph type="ftr" idx="11"/>
          </p:nvPr>
        </p:nvSpPr>
        <p:spPr>
          <a:xfrm>
            <a:off x="546141" y="4870451"/>
            <a:ext cx="4235411" cy="103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7"/>
          <p:cNvSpPr txBox="1">
            <a:spLocks noGrp="1"/>
          </p:cNvSpPr>
          <p:nvPr>
            <p:ph type="body" idx="1"/>
          </p:nvPr>
        </p:nvSpPr>
        <p:spPr>
          <a:xfrm>
            <a:off x="546102" y="3000379"/>
            <a:ext cx="4237011" cy="370418"/>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800"/>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14" name="Google Shape;114;p17"/>
          <p:cNvSpPr txBox="1">
            <a:spLocks noGrp="1"/>
          </p:cNvSpPr>
          <p:nvPr>
            <p:ph type="body" idx="2"/>
          </p:nvPr>
        </p:nvSpPr>
        <p:spPr>
          <a:xfrm>
            <a:off x="546102" y="3373686"/>
            <a:ext cx="4237011" cy="304028"/>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200">
                <a:solidFill>
                  <a:schemeClr val="accent2"/>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15" name="Google Shape;115;p17"/>
          <p:cNvSpPr txBox="1">
            <a:spLocks noGrp="1"/>
          </p:cNvSpPr>
          <p:nvPr>
            <p:ph type="body" idx="3"/>
          </p:nvPr>
        </p:nvSpPr>
        <p:spPr>
          <a:xfrm>
            <a:off x="546102" y="3963175"/>
            <a:ext cx="4237011" cy="311150"/>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200" b="1">
                <a:solidFill>
                  <a:schemeClr val="accen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116" name="Google Shape;116;p17"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117" name="Google Shape;117;p17" descr="fb.png"/>
          <p:cNvPicPr preferRelativeResize="0"/>
          <p:nvPr/>
        </p:nvPicPr>
        <p:blipFill rotWithShape="1">
          <a:blip r:embed="rId4">
            <a:alphaModFix/>
          </a:blip>
          <a:srcRect/>
          <a:stretch/>
        </p:blipFill>
        <p:spPr>
          <a:xfrm>
            <a:off x="5654880" y="2744718"/>
            <a:ext cx="90084" cy="173533"/>
          </a:xfrm>
          <a:prstGeom prst="rect">
            <a:avLst/>
          </a:prstGeom>
          <a:noFill/>
          <a:ln>
            <a:noFill/>
          </a:ln>
        </p:spPr>
      </p:pic>
      <p:sp>
        <p:nvSpPr>
          <p:cNvPr id="118" name="Google Shape;118;p17"/>
          <p:cNvSpPr/>
          <p:nvPr/>
        </p:nvSpPr>
        <p:spPr>
          <a:xfrm>
            <a:off x="5888741" y="2688535"/>
            <a:ext cx="2014774" cy="211852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a:solidFill>
                  <a:schemeClr val="dk1"/>
                </a:solidFill>
                <a:latin typeface="Arial"/>
                <a:ea typeface="Arial"/>
                <a:cs typeface="Arial"/>
                <a:sym typeface="Arial"/>
              </a:rPr>
              <a:t>AMIA</a:t>
            </a:r>
            <a:endParaRPr sz="1600" b="0">
              <a:solidFill>
                <a:schemeClr val="dk1"/>
              </a:solidFill>
              <a:latin typeface="Arial"/>
              <a:ea typeface="Arial"/>
              <a:cs typeface="Arial"/>
              <a:sym typeface="Arial"/>
            </a:endParaRPr>
          </a:p>
          <a:p>
            <a:pPr marL="0" marR="0" lvl="0" indent="0" algn="l" rtl="0">
              <a:spcBef>
                <a:spcPts val="1000"/>
              </a:spcBef>
              <a:spcAft>
                <a:spcPts val="0"/>
              </a:spcAft>
              <a:buNone/>
            </a:pPr>
            <a:r>
              <a:rPr lang="en-US" sz="1600" b="0">
                <a:solidFill>
                  <a:schemeClr val="dk1"/>
                </a:solidFill>
                <a:latin typeface="Arial"/>
                <a:ea typeface="Arial"/>
                <a:cs typeface="Arial"/>
                <a:sym typeface="Arial"/>
              </a:rPr>
              <a:t>@AMIAinformatics</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Official Group of AMIA</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AMIA informatics</a:t>
            </a:r>
            <a:endParaRPr/>
          </a:p>
          <a:p>
            <a:pPr marL="0" marR="0" lvl="0" indent="0" algn="l" rtl="0">
              <a:lnSpc>
                <a:spcPct val="100000"/>
              </a:lnSpc>
              <a:spcBef>
                <a:spcPts val="1000"/>
              </a:spcBef>
              <a:spcAft>
                <a:spcPts val="0"/>
              </a:spcAft>
              <a:buClr>
                <a:schemeClr val="dk1"/>
              </a:buClr>
              <a:buSzPts val="1600"/>
              <a:buFont typeface="Arial"/>
              <a:buNone/>
            </a:pPr>
            <a:r>
              <a:rPr lang="en-US" sz="1600" b="1">
                <a:solidFill>
                  <a:schemeClr val="dk1"/>
                </a:solidFill>
                <a:latin typeface="Arial"/>
                <a:ea typeface="Arial"/>
                <a:cs typeface="Arial"/>
                <a:sym typeface="Arial"/>
              </a:rPr>
              <a:t>www.amia.org</a:t>
            </a:r>
            <a:endParaRPr sz="1600" b="1">
              <a:solidFill>
                <a:schemeClr val="accent1"/>
              </a:solidFill>
              <a:latin typeface="Arial"/>
              <a:ea typeface="Arial"/>
              <a:cs typeface="Arial"/>
              <a:sym typeface="Arial"/>
            </a:endParaRPr>
          </a:p>
          <a:p>
            <a:pPr marL="0" marR="0" lvl="0" indent="0" algn="l" rtl="0">
              <a:spcBef>
                <a:spcPts val="1000"/>
              </a:spcBef>
              <a:spcAft>
                <a:spcPts val="0"/>
              </a:spcAft>
              <a:buNone/>
            </a:pPr>
            <a:r>
              <a:rPr lang="en-US" sz="1600" b="1">
                <a:solidFill>
                  <a:schemeClr val="accent1"/>
                </a:solidFill>
                <a:latin typeface="Arial"/>
                <a:ea typeface="Arial"/>
                <a:cs typeface="Arial"/>
                <a:sym typeface="Arial"/>
              </a:rPr>
              <a:t>#WhyInformatics</a:t>
            </a:r>
            <a:endParaRPr sz="1600" b="1">
              <a:solidFill>
                <a:schemeClr val="accent1"/>
              </a:solidFill>
              <a:latin typeface="Arial"/>
              <a:ea typeface="Arial"/>
              <a:cs typeface="Arial"/>
              <a:sym typeface="Arial"/>
            </a:endParaRPr>
          </a:p>
        </p:txBody>
      </p:sp>
      <p:pic>
        <p:nvPicPr>
          <p:cNvPr id="119" name="Google Shape;119;p17" descr="twitter-xxl.png"/>
          <p:cNvPicPr preferRelativeResize="0"/>
          <p:nvPr/>
        </p:nvPicPr>
        <p:blipFill rotWithShape="1">
          <a:blip r:embed="rId5">
            <a:alphaModFix/>
          </a:blip>
          <a:srcRect/>
          <a:stretch/>
        </p:blipFill>
        <p:spPr>
          <a:xfrm>
            <a:off x="5610018" y="3103171"/>
            <a:ext cx="185955" cy="185955"/>
          </a:xfrm>
          <a:prstGeom prst="rect">
            <a:avLst/>
          </a:prstGeom>
          <a:noFill/>
          <a:ln>
            <a:noFill/>
          </a:ln>
        </p:spPr>
      </p:pic>
      <p:pic>
        <p:nvPicPr>
          <p:cNvPr id="120" name="Google Shape;120;p17" descr="linkedin-512.png"/>
          <p:cNvPicPr preferRelativeResize="0"/>
          <p:nvPr/>
        </p:nvPicPr>
        <p:blipFill rotWithShape="1">
          <a:blip r:embed="rId6">
            <a:alphaModFix/>
          </a:blip>
          <a:srcRect/>
          <a:stretch/>
        </p:blipFill>
        <p:spPr>
          <a:xfrm>
            <a:off x="5624656" y="3464687"/>
            <a:ext cx="150537" cy="150537"/>
          </a:xfrm>
          <a:prstGeom prst="rect">
            <a:avLst/>
          </a:prstGeom>
          <a:noFill/>
          <a:ln>
            <a:noFill/>
          </a:ln>
        </p:spPr>
      </p:pic>
      <p:pic>
        <p:nvPicPr>
          <p:cNvPr id="121" name="Google Shape;121;p17"/>
          <p:cNvPicPr preferRelativeResize="0"/>
          <p:nvPr/>
        </p:nvPicPr>
        <p:blipFill rotWithShape="1">
          <a:blip r:embed="rId7">
            <a:alphaModFix/>
          </a:blip>
          <a:srcRect/>
          <a:stretch/>
        </p:blipFill>
        <p:spPr>
          <a:xfrm>
            <a:off x="5614474" y="3861079"/>
            <a:ext cx="179290" cy="12613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32" name="Google Shape;132;p19"/>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17500" algn="l">
              <a:spcBef>
                <a:spcPts val="600"/>
              </a:spcBef>
              <a:spcAft>
                <a:spcPts val="0"/>
              </a:spcAft>
              <a:buSzPts val="1400"/>
              <a:buChar char="•"/>
              <a:defRPr>
                <a:latin typeface="Arial"/>
                <a:ea typeface="Arial"/>
                <a:cs typeface="Arial"/>
                <a:sym typeface="Arial"/>
              </a:defRPr>
            </a:lvl2pPr>
            <a:lvl3pPr marL="1371600" lvl="2" indent="-304800" algn="l">
              <a:spcBef>
                <a:spcPts val="600"/>
              </a:spcBef>
              <a:spcAft>
                <a:spcPts val="0"/>
              </a:spcAft>
              <a:buSzPts val="1200"/>
              <a:buChar char="•"/>
              <a:defRPr>
                <a:latin typeface="Arial"/>
                <a:ea typeface="Arial"/>
                <a:cs typeface="Arial"/>
                <a:sym typeface="Arial"/>
              </a:defRPr>
            </a:lvl3pPr>
            <a:lvl4pPr marL="1828800" lvl="3" indent="-298450" algn="l">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33" name="Google Shape;133;p19"/>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i="0" u="none" strike="noStrike" cap="none">
                <a:solidFill>
                  <a:srgbClr val="FFFFFF"/>
                </a:solidFill>
                <a:latin typeface="Roboto"/>
                <a:ea typeface="Roboto"/>
                <a:cs typeface="Roboto"/>
                <a:sym typeface="Roboto"/>
              </a:defRPr>
            </a:lvl1pPr>
            <a:lvl2pPr marL="0" lvl="1" indent="0" algn="r">
              <a:spcBef>
                <a:spcPts val="0"/>
              </a:spcBef>
              <a:spcAft>
                <a:spcPts val="0"/>
              </a:spcAft>
              <a:buNone/>
              <a:defRPr sz="900" b="1" i="0" u="none" strike="noStrike" cap="none">
                <a:solidFill>
                  <a:srgbClr val="FFFFFF"/>
                </a:solidFill>
                <a:latin typeface="Roboto"/>
                <a:ea typeface="Roboto"/>
                <a:cs typeface="Roboto"/>
                <a:sym typeface="Roboto"/>
              </a:defRPr>
            </a:lvl2pPr>
            <a:lvl3pPr marL="0" lvl="2" indent="0" algn="r">
              <a:spcBef>
                <a:spcPts val="0"/>
              </a:spcBef>
              <a:spcAft>
                <a:spcPts val="0"/>
              </a:spcAft>
              <a:buNone/>
              <a:defRPr sz="900" b="1" i="0" u="none" strike="noStrike" cap="none">
                <a:solidFill>
                  <a:srgbClr val="FFFFFF"/>
                </a:solidFill>
                <a:latin typeface="Roboto"/>
                <a:ea typeface="Roboto"/>
                <a:cs typeface="Roboto"/>
                <a:sym typeface="Roboto"/>
              </a:defRPr>
            </a:lvl3pPr>
            <a:lvl4pPr marL="0" lvl="3" indent="0" algn="r">
              <a:spcBef>
                <a:spcPts val="0"/>
              </a:spcBef>
              <a:spcAft>
                <a:spcPts val="0"/>
              </a:spcAft>
              <a:buNone/>
              <a:defRPr sz="900" b="1" i="0" u="none" strike="noStrike" cap="none">
                <a:solidFill>
                  <a:srgbClr val="FFFFFF"/>
                </a:solidFill>
                <a:latin typeface="Roboto"/>
                <a:ea typeface="Roboto"/>
                <a:cs typeface="Roboto"/>
                <a:sym typeface="Roboto"/>
              </a:defRPr>
            </a:lvl4pPr>
            <a:lvl5pPr marL="0" lvl="4" indent="0" algn="r">
              <a:spcBef>
                <a:spcPts val="0"/>
              </a:spcBef>
              <a:spcAft>
                <a:spcPts val="0"/>
              </a:spcAft>
              <a:buNone/>
              <a:defRPr sz="900" b="1" i="0" u="none" strike="noStrike" cap="none">
                <a:solidFill>
                  <a:srgbClr val="FFFFFF"/>
                </a:solidFill>
                <a:latin typeface="Roboto"/>
                <a:ea typeface="Roboto"/>
                <a:cs typeface="Roboto"/>
                <a:sym typeface="Roboto"/>
              </a:defRPr>
            </a:lvl5pPr>
            <a:lvl6pPr marL="0" lvl="5" indent="0" algn="r">
              <a:spcBef>
                <a:spcPts val="0"/>
              </a:spcBef>
              <a:spcAft>
                <a:spcPts val="0"/>
              </a:spcAft>
              <a:buNone/>
              <a:defRPr sz="900" b="1" i="0" u="none" strike="noStrike" cap="none">
                <a:solidFill>
                  <a:srgbClr val="FFFFFF"/>
                </a:solidFill>
                <a:latin typeface="Roboto"/>
                <a:ea typeface="Roboto"/>
                <a:cs typeface="Roboto"/>
                <a:sym typeface="Roboto"/>
              </a:defRPr>
            </a:lvl6pPr>
            <a:lvl7pPr marL="0" lvl="6" indent="0" algn="r">
              <a:spcBef>
                <a:spcPts val="0"/>
              </a:spcBef>
              <a:spcAft>
                <a:spcPts val="0"/>
              </a:spcAft>
              <a:buNone/>
              <a:defRPr sz="900" b="1" i="0" u="none" strike="noStrike" cap="none">
                <a:solidFill>
                  <a:srgbClr val="FFFFFF"/>
                </a:solidFill>
                <a:latin typeface="Roboto"/>
                <a:ea typeface="Roboto"/>
                <a:cs typeface="Roboto"/>
                <a:sym typeface="Roboto"/>
              </a:defRPr>
            </a:lvl7pPr>
            <a:lvl8pPr marL="0" lvl="7" indent="0" algn="r">
              <a:spcBef>
                <a:spcPts val="0"/>
              </a:spcBef>
              <a:spcAft>
                <a:spcPts val="0"/>
              </a:spcAft>
              <a:buNone/>
              <a:defRPr sz="900" b="1" i="0" u="none" strike="noStrike" cap="none">
                <a:solidFill>
                  <a:srgbClr val="FFFFFF"/>
                </a:solidFill>
                <a:latin typeface="Roboto"/>
                <a:ea typeface="Roboto"/>
                <a:cs typeface="Roboto"/>
                <a:sym typeface="Roboto"/>
              </a:defRPr>
            </a:lvl8pPr>
            <a:lvl9pPr marL="0" lvl="8" indent="0" algn="r">
              <a:spcBef>
                <a:spcPts val="0"/>
              </a:spcBef>
              <a:spcAft>
                <a:spcPts val="0"/>
              </a:spcAft>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34" name="Google Shape;134;p19"/>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rgbClr val="D8D8D8"/>
        </a:solidFill>
        <a:effectLst/>
      </p:bgPr>
    </p:bg>
    <p:spTree>
      <p:nvGrpSpPr>
        <p:cNvPr id="1" name="Shape 135"/>
        <p:cNvGrpSpPr/>
        <p:nvPr/>
      </p:nvGrpSpPr>
      <p:grpSpPr>
        <a:xfrm>
          <a:off x="0" y="0"/>
          <a:ext cx="0" cy="0"/>
          <a:chOff x="0" y="0"/>
          <a:chExt cx="0" cy="0"/>
        </a:xfrm>
      </p:grpSpPr>
      <p:pic>
        <p:nvPicPr>
          <p:cNvPr id="136" name="Google Shape;136;p20" descr="presenter version2.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7" name="Google Shape;137;p20"/>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SzPts val="1400"/>
              <a:buNone/>
              <a:defRPr sz="4000" b="1">
                <a:solidFill>
                  <a:schemeClr val="accent1"/>
                </a:solidFill>
                <a:latin typeface="Arial"/>
                <a:ea typeface="Arial"/>
                <a:cs typeface="Arial"/>
                <a:sym typeface="Arial"/>
              </a:defRPr>
            </a:lvl1pPr>
            <a:lvl2pPr marL="914400" lvl="1" indent="-228600" algn="ctr">
              <a:spcBef>
                <a:spcPts val="1000"/>
              </a:spcBef>
              <a:spcAft>
                <a:spcPts val="0"/>
              </a:spcAft>
              <a:buSzPts val="2400"/>
              <a:buNone/>
              <a:defRPr sz="2400" b="0">
                <a:solidFill>
                  <a:srgbClr val="758185"/>
                </a:solidFill>
                <a:latin typeface="Arial"/>
                <a:ea typeface="Arial"/>
                <a:cs typeface="Arial"/>
                <a:sym typeface="Arial"/>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138" name="Google Shape;138;p20" descr="amia-logo_color.png"/>
          <p:cNvPicPr preferRelativeResize="0"/>
          <p:nvPr/>
        </p:nvPicPr>
        <p:blipFill rotWithShape="1">
          <a:blip r:embed="rId3">
            <a:alphaModFix/>
          </a:blip>
          <a:srcRect/>
          <a:stretch/>
        </p:blipFill>
        <p:spPr>
          <a:xfrm>
            <a:off x="7475838" y="384420"/>
            <a:ext cx="1132702" cy="287299"/>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rgbClr val="D8D8D8"/>
        </a:solidFill>
        <a:effectLst/>
      </p:bgPr>
    </p:bg>
    <p:spTree>
      <p:nvGrpSpPr>
        <p:cNvPr id="1" name="Shape 139"/>
        <p:cNvGrpSpPr/>
        <p:nvPr/>
      </p:nvGrpSpPr>
      <p:grpSpPr>
        <a:xfrm>
          <a:off x="0" y="0"/>
          <a:ext cx="0" cy="0"/>
          <a:chOff x="0" y="0"/>
          <a:chExt cx="0" cy="0"/>
        </a:xfrm>
      </p:grpSpPr>
      <p:pic>
        <p:nvPicPr>
          <p:cNvPr id="140" name="Google Shape;140;p21" descr="presenter version.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41" name="Google Shape;141;p21"/>
          <p:cNvSpPr txBox="1">
            <a:spLocks noGrp="1"/>
          </p:cNvSpPr>
          <p:nvPr>
            <p:ph type="subTitle" idx="1"/>
          </p:nvPr>
        </p:nvSpPr>
        <p:spPr>
          <a:xfrm>
            <a:off x="552920" y="2382518"/>
            <a:ext cx="3955994" cy="872034"/>
          </a:xfrm>
          <a:prstGeom prst="rect">
            <a:avLst/>
          </a:prstGeom>
          <a:noFill/>
          <a:ln>
            <a:noFill/>
          </a:ln>
        </p:spPr>
        <p:txBody>
          <a:bodyPr spcFirstLastPara="1" wrap="square" lIns="0" tIns="0" rIns="0" bIns="0" anchor="t" anchorCtr="0">
            <a:noAutofit/>
          </a:bodyPr>
          <a:lstStyle>
            <a:lvl1pPr lvl="0" algn="l">
              <a:spcBef>
                <a:spcPts val="400"/>
              </a:spcBef>
              <a:spcAft>
                <a:spcPts val="0"/>
              </a:spcAft>
              <a:buClr>
                <a:schemeClr val="dk1"/>
              </a:buClr>
              <a:buSzPts val="1800"/>
              <a:buFont typeface="Arial"/>
              <a:buNone/>
              <a:defRPr sz="1800" b="1">
                <a:solidFill>
                  <a:schemeClr val="dk1"/>
                </a:solidFill>
                <a:latin typeface="Arial"/>
                <a:ea typeface="Arial"/>
                <a:cs typeface="Arial"/>
                <a:sym typeface="Arial"/>
              </a:defRPr>
            </a:lvl1pPr>
            <a:lvl2pPr lvl="1" algn="l">
              <a:spcBef>
                <a:spcPts val="400"/>
              </a:spcBef>
              <a:spcAft>
                <a:spcPts val="0"/>
              </a:spcAft>
              <a:buSzPts val="1600"/>
              <a:buNone/>
              <a:defRPr sz="1600"/>
            </a:lvl2pPr>
            <a:lvl3pPr lvl="2" algn="l">
              <a:spcBef>
                <a:spcPts val="600"/>
              </a:spcBef>
              <a:spcAft>
                <a:spcPts val="0"/>
              </a:spcAft>
              <a:buSzPts val="1800"/>
              <a:buChar char="•"/>
              <a:defRPr/>
            </a:lvl3pPr>
            <a:lvl4pPr lvl="3" algn="l">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spcBef>
                <a:spcPts val="360"/>
              </a:spcBef>
              <a:spcAft>
                <a:spcPts val="0"/>
              </a:spcAft>
              <a:buClr>
                <a:srgbClr val="727274"/>
              </a:buClr>
              <a:buSzPts val="1800"/>
              <a:buChar char="»"/>
              <a:defRPr/>
            </a:lvl6pPr>
            <a:lvl7pPr lvl="6" algn="l">
              <a:spcBef>
                <a:spcPts val="360"/>
              </a:spcBef>
              <a:spcAft>
                <a:spcPts val="0"/>
              </a:spcAft>
              <a:buClr>
                <a:srgbClr val="727274"/>
              </a:buClr>
              <a:buSzPts val="1800"/>
              <a:buChar char="»"/>
              <a:defRPr/>
            </a:lvl7pPr>
            <a:lvl8pPr lvl="7" algn="l">
              <a:spcBef>
                <a:spcPts val="360"/>
              </a:spcBef>
              <a:spcAft>
                <a:spcPts val="0"/>
              </a:spcAft>
              <a:buClr>
                <a:srgbClr val="727274"/>
              </a:buClr>
              <a:buSzPts val="1800"/>
              <a:buChar char="»"/>
              <a:defRPr/>
            </a:lvl8pPr>
            <a:lvl9pPr lvl="8" algn="l">
              <a:spcBef>
                <a:spcPts val="360"/>
              </a:spcBef>
              <a:spcAft>
                <a:spcPts val="0"/>
              </a:spcAft>
              <a:buClr>
                <a:srgbClr val="727274"/>
              </a:buClr>
              <a:buSzPts val="1800"/>
              <a:buChar char="»"/>
              <a:defRPr/>
            </a:lvl9pPr>
          </a:lstStyle>
          <a:p>
            <a:endParaRPr/>
          </a:p>
        </p:txBody>
      </p:sp>
      <p:sp>
        <p:nvSpPr>
          <p:cNvPr id="142" name="Google Shape;142;p21"/>
          <p:cNvSpPr txBox="1">
            <a:spLocks noGrp="1"/>
          </p:cNvSpPr>
          <p:nvPr>
            <p:ph type="body" idx="2"/>
          </p:nvPr>
        </p:nvSpPr>
        <p:spPr>
          <a:xfrm>
            <a:off x="553589" y="1025725"/>
            <a:ext cx="5929707"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400"/>
              </a:spcBef>
              <a:spcAft>
                <a:spcPts val="0"/>
              </a:spcAft>
              <a:buSzPts val="1400"/>
              <a:buNone/>
              <a:defRPr sz="2800" b="1">
                <a:solidFill>
                  <a:schemeClr val="accent1"/>
                </a:solidFill>
                <a:latin typeface="Arial"/>
                <a:ea typeface="Arial"/>
                <a:cs typeface="Arial"/>
                <a:sym typeface="Arial"/>
              </a:defRPr>
            </a:lvl1pPr>
            <a:lvl2pPr marL="914400" lvl="1" indent="-228600" algn="l">
              <a:spcBef>
                <a:spcPts val="400"/>
              </a:spcBef>
              <a:spcAft>
                <a:spcPts val="0"/>
              </a:spcAft>
              <a:buSzPts val="1600"/>
              <a:buNone/>
              <a:defRPr sz="1600" b="0">
                <a:solidFill>
                  <a:srgbClr val="758185"/>
                </a:solidFill>
                <a:latin typeface="Arial"/>
                <a:ea typeface="Arial"/>
                <a:cs typeface="Arial"/>
                <a:sym typeface="Arial"/>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143" name="Google Shape;143;p21"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p:cSld name="Title">
    <p:bg>
      <p:bgPr>
        <a:solidFill>
          <a:srgbClr val="D8D8D8"/>
        </a:solidFill>
        <a:effectLst/>
      </p:bgPr>
    </p:bg>
    <p:spTree>
      <p:nvGrpSpPr>
        <p:cNvPr id="1" name="Shape 22"/>
        <p:cNvGrpSpPr/>
        <p:nvPr/>
      </p:nvGrpSpPr>
      <p:grpSpPr>
        <a:xfrm>
          <a:off x="0" y="0"/>
          <a:ext cx="0" cy="0"/>
          <a:chOff x="0" y="0"/>
          <a:chExt cx="0" cy="0"/>
        </a:xfrm>
      </p:grpSpPr>
      <p:pic>
        <p:nvPicPr>
          <p:cNvPr id="23" name="Google Shape;23;p3" descr="cover slide.jpg"/>
          <p:cNvPicPr preferRelativeResize="0"/>
          <p:nvPr/>
        </p:nvPicPr>
        <p:blipFill rotWithShape="1">
          <a:blip r:embed="rId2">
            <a:alphaModFix/>
          </a:blip>
          <a:srcRect/>
          <a:stretch/>
        </p:blipFill>
        <p:spPr>
          <a:xfrm>
            <a:off x="0" y="0"/>
            <a:ext cx="9144000" cy="5150971"/>
          </a:xfrm>
          <a:prstGeom prst="rect">
            <a:avLst/>
          </a:prstGeom>
          <a:noFill/>
          <a:ln>
            <a:noFill/>
          </a:ln>
        </p:spPr>
      </p:pic>
      <p:sp>
        <p:nvSpPr>
          <p:cNvPr id="24" name="Google Shape;24;p3"/>
          <p:cNvSpPr txBox="1">
            <a:spLocks noGrp="1"/>
          </p:cNvSpPr>
          <p:nvPr>
            <p:ph type="subTitle" idx="1"/>
          </p:nvPr>
        </p:nvSpPr>
        <p:spPr>
          <a:xfrm>
            <a:off x="552920" y="2643161"/>
            <a:ext cx="3093232" cy="215444"/>
          </a:xfrm>
          <a:prstGeom prst="rect">
            <a:avLst/>
          </a:prstGeom>
          <a:noFill/>
          <a:ln>
            <a:noFill/>
          </a:ln>
        </p:spPr>
        <p:txBody>
          <a:bodyPr spcFirstLastPara="1" wrap="square" lIns="0" tIns="0" rIns="0" bIns="0" anchor="t" anchorCtr="0">
            <a:noAutofit/>
          </a:bodyPr>
          <a:lstStyle>
            <a:lvl1pPr lvl="0" algn="l">
              <a:spcBef>
                <a:spcPts val="1200"/>
              </a:spcBef>
              <a:spcAft>
                <a:spcPts val="0"/>
              </a:spcAft>
              <a:buClr>
                <a:schemeClr val="dk1"/>
              </a:buClr>
              <a:buSzPts val="1400"/>
              <a:buFont typeface="Roboto"/>
              <a:buNone/>
              <a:defRPr sz="1400" b="0">
                <a:solidFill>
                  <a:schemeClr val="dk1"/>
                </a:solidFill>
                <a:latin typeface="Roboto"/>
                <a:ea typeface="Roboto"/>
                <a:cs typeface="Roboto"/>
                <a:sym typeface="Roboto"/>
              </a:defRPr>
            </a:lvl1pPr>
            <a:lvl2pPr lvl="1" algn="l">
              <a:spcBef>
                <a:spcPts val="600"/>
              </a:spcBef>
              <a:spcAft>
                <a:spcPts val="0"/>
              </a:spcAft>
              <a:buSzPts val="1800"/>
              <a:buChar char="•"/>
              <a:defRPr/>
            </a:lvl2pPr>
            <a:lvl3pPr lvl="2" algn="l">
              <a:spcBef>
                <a:spcPts val="600"/>
              </a:spcBef>
              <a:spcAft>
                <a:spcPts val="0"/>
              </a:spcAft>
              <a:buSzPts val="1800"/>
              <a:buChar char="•"/>
              <a:defRPr/>
            </a:lvl3pPr>
            <a:lvl4pPr lvl="3" algn="l">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spcBef>
                <a:spcPts val="360"/>
              </a:spcBef>
              <a:spcAft>
                <a:spcPts val="0"/>
              </a:spcAft>
              <a:buClr>
                <a:srgbClr val="727274"/>
              </a:buClr>
              <a:buSzPts val="1800"/>
              <a:buChar char="»"/>
              <a:defRPr/>
            </a:lvl6pPr>
            <a:lvl7pPr lvl="6" algn="l">
              <a:spcBef>
                <a:spcPts val="360"/>
              </a:spcBef>
              <a:spcAft>
                <a:spcPts val="0"/>
              </a:spcAft>
              <a:buClr>
                <a:srgbClr val="727274"/>
              </a:buClr>
              <a:buSzPts val="1800"/>
              <a:buChar char="»"/>
              <a:defRPr/>
            </a:lvl7pPr>
            <a:lvl8pPr lvl="7" algn="l">
              <a:spcBef>
                <a:spcPts val="360"/>
              </a:spcBef>
              <a:spcAft>
                <a:spcPts val="0"/>
              </a:spcAft>
              <a:buClr>
                <a:srgbClr val="727274"/>
              </a:buClr>
              <a:buSzPts val="1800"/>
              <a:buChar char="»"/>
              <a:defRPr/>
            </a:lvl8pPr>
            <a:lvl9pPr lvl="8" algn="l">
              <a:spcBef>
                <a:spcPts val="360"/>
              </a:spcBef>
              <a:spcAft>
                <a:spcPts val="0"/>
              </a:spcAft>
              <a:buClr>
                <a:srgbClr val="727274"/>
              </a:buClr>
              <a:buSzPts val="1800"/>
              <a:buChar char="»"/>
              <a:defRPr/>
            </a:lvl9pPr>
          </a:lstStyle>
          <a:p>
            <a:endParaRPr/>
          </a:p>
        </p:txBody>
      </p:sp>
      <p:sp>
        <p:nvSpPr>
          <p:cNvPr id="25" name="Google Shape;25;p3"/>
          <p:cNvSpPr txBox="1">
            <a:spLocks noGrp="1"/>
          </p:cNvSpPr>
          <p:nvPr>
            <p:ph type="body" idx="2"/>
          </p:nvPr>
        </p:nvSpPr>
        <p:spPr>
          <a:xfrm>
            <a:off x="553590" y="1297460"/>
            <a:ext cx="4498952"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1000"/>
              </a:spcBef>
              <a:spcAft>
                <a:spcPts val="0"/>
              </a:spcAft>
              <a:buSzPts val="1400"/>
              <a:buNone/>
              <a:defRPr sz="2800" b="1">
                <a:solidFill>
                  <a:schemeClr val="accent1"/>
                </a:solidFill>
                <a:latin typeface="Roboto"/>
                <a:ea typeface="Roboto"/>
                <a:cs typeface="Roboto"/>
                <a:sym typeface="Roboto"/>
              </a:defRPr>
            </a:lvl1pPr>
            <a:lvl2pPr marL="914400" lvl="1" indent="-228600" algn="l">
              <a:spcBef>
                <a:spcPts val="1000"/>
              </a:spcBef>
              <a:spcAft>
                <a:spcPts val="0"/>
              </a:spcAft>
              <a:buSzPts val="1600"/>
              <a:buNone/>
              <a:defRPr sz="1600" b="0">
                <a:solidFill>
                  <a:schemeClr val="accent2"/>
                </a:solidFill>
                <a:latin typeface="Roboto Light"/>
                <a:ea typeface="Roboto Light"/>
                <a:cs typeface="Roboto Light"/>
                <a:sym typeface="Roboto Light"/>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26" name="Google Shape;26;p3"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547077" y="389210"/>
            <a:ext cx="6784599"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46" name="Google Shape;146;p22"/>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i="0" u="none" strike="noStrike" cap="none">
                <a:solidFill>
                  <a:srgbClr val="FFFFFF"/>
                </a:solidFill>
                <a:latin typeface="Roboto"/>
                <a:ea typeface="Roboto"/>
                <a:cs typeface="Roboto"/>
                <a:sym typeface="Roboto"/>
              </a:defRPr>
            </a:lvl1pPr>
            <a:lvl2pPr marL="0" lvl="1" indent="0" algn="r">
              <a:spcBef>
                <a:spcPts val="0"/>
              </a:spcBef>
              <a:spcAft>
                <a:spcPts val="0"/>
              </a:spcAft>
              <a:buNone/>
              <a:defRPr sz="900" b="1" i="0" u="none" strike="noStrike" cap="none">
                <a:solidFill>
                  <a:srgbClr val="FFFFFF"/>
                </a:solidFill>
                <a:latin typeface="Roboto"/>
                <a:ea typeface="Roboto"/>
                <a:cs typeface="Roboto"/>
                <a:sym typeface="Roboto"/>
              </a:defRPr>
            </a:lvl2pPr>
            <a:lvl3pPr marL="0" lvl="2" indent="0" algn="r">
              <a:spcBef>
                <a:spcPts val="0"/>
              </a:spcBef>
              <a:spcAft>
                <a:spcPts val="0"/>
              </a:spcAft>
              <a:buNone/>
              <a:defRPr sz="900" b="1" i="0" u="none" strike="noStrike" cap="none">
                <a:solidFill>
                  <a:srgbClr val="FFFFFF"/>
                </a:solidFill>
                <a:latin typeface="Roboto"/>
                <a:ea typeface="Roboto"/>
                <a:cs typeface="Roboto"/>
                <a:sym typeface="Roboto"/>
              </a:defRPr>
            </a:lvl3pPr>
            <a:lvl4pPr marL="0" lvl="3" indent="0" algn="r">
              <a:spcBef>
                <a:spcPts val="0"/>
              </a:spcBef>
              <a:spcAft>
                <a:spcPts val="0"/>
              </a:spcAft>
              <a:buNone/>
              <a:defRPr sz="900" b="1" i="0" u="none" strike="noStrike" cap="none">
                <a:solidFill>
                  <a:srgbClr val="FFFFFF"/>
                </a:solidFill>
                <a:latin typeface="Roboto"/>
                <a:ea typeface="Roboto"/>
                <a:cs typeface="Roboto"/>
                <a:sym typeface="Roboto"/>
              </a:defRPr>
            </a:lvl4pPr>
            <a:lvl5pPr marL="0" lvl="4" indent="0" algn="r">
              <a:spcBef>
                <a:spcPts val="0"/>
              </a:spcBef>
              <a:spcAft>
                <a:spcPts val="0"/>
              </a:spcAft>
              <a:buNone/>
              <a:defRPr sz="900" b="1" i="0" u="none" strike="noStrike" cap="none">
                <a:solidFill>
                  <a:srgbClr val="FFFFFF"/>
                </a:solidFill>
                <a:latin typeface="Roboto"/>
                <a:ea typeface="Roboto"/>
                <a:cs typeface="Roboto"/>
                <a:sym typeface="Roboto"/>
              </a:defRPr>
            </a:lvl5pPr>
            <a:lvl6pPr marL="0" lvl="5" indent="0" algn="r">
              <a:spcBef>
                <a:spcPts val="0"/>
              </a:spcBef>
              <a:spcAft>
                <a:spcPts val="0"/>
              </a:spcAft>
              <a:buNone/>
              <a:defRPr sz="900" b="1" i="0" u="none" strike="noStrike" cap="none">
                <a:solidFill>
                  <a:srgbClr val="FFFFFF"/>
                </a:solidFill>
                <a:latin typeface="Roboto"/>
                <a:ea typeface="Roboto"/>
                <a:cs typeface="Roboto"/>
                <a:sym typeface="Roboto"/>
              </a:defRPr>
            </a:lvl6pPr>
            <a:lvl7pPr marL="0" lvl="6" indent="0" algn="r">
              <a:spcBef>
                <a:spcPts val="0"/>
              </a:spcBef>
              <a:spcAft>
                <a:spcPts val="0"/>
              </a:spcAft>
              <a:buNone/>
              <a:defRPr sz="900" b="1" i="0" u="none" strike="noStrike" cap="none">
                <a:solidFill>
                  <a:srgbClr val="FFFFFF"/>
                </a:solidFill>
                <a:latin typeface="Roboto"/>
                <a:ea typeface="Roboto"/>
                <a:cs typeface="Roboto"/>
                <a:sym typeface="Roboto"/>
              </a:defRPr>
            </a:lvl7pPr>
            <a:lvl8pPr marL="0" lvl="7" indent="0" algn="r">
              <a:spcBef>
                <a:spcPts val="0"/>
              </a:spcBef>
              <a:spcAft>
                <a:spcPts val="0"/>
              </a:spcAft>
              <a:buNone/>
              <a:defRPr sz="900" b="1" i="0" u="none" strike="noStrike" cap="none">
                <a:solidFill>
                  <a:srgbClr val="FFFFFF"/>
                </a:solidFill>
                <a:latin typeface="Roboto"/>
                <a:ea typeface="Roboto"/>
                <a:cs typeface="Roboto"/>
                <a:sym typeface="Roboto"/>
              </a:defRPr>
            </a:lvl8pPr>
            <a:lvl9pPr marL="0" lvl="8" indent="0" algn="r">
              <a:spcBef>
                <a:spcPts val="0"/>
              </a:spcBef>
              <a:spcAft>
                <a:spcPts val="0"/>
              </a:spcAft>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47" name="Google Shape;147;p2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48"/>
        <p:cNvGrpSpPr/>
        <p:nvPr/>
      </p:nvGrpSpPr>
      <p:grpSpPr>
        <a:xfrm>
          <a:off x="0" y="0"/>
          <a:ext cx="0" cy="0"/>
          <a:chOff x="0" y="0"/>
          <a:chExt cx="0" cy="0"/>
        </a:xfrm>
      </p:grpSpPr>
      <p:sp>
        <p:nvSpPr>
          <p:cNvPr id="149" name="Google Shape;149;p23"/>
          <p:cNvSpPr txBox="1">
            <a:spLocks noGrp="1"/>
          </p:cNvSpPr>
          <p:nvPr>
            <p:ph type="title"/>
          </p:nvPr>
        </p:nvSpPr>
        <p:spPr>
          <a:xfrm>
            <a:off x="546143" y="382695"/>
            <a:ext cx="6785533"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0" name="Google Shape;150;p23"/>
          <p:cNvSpPr txBox="1">
            <a:spLocks noGrp="1"/>
          </p:cNvSpPr>
          <p:nvPr>
            <p:ph type="body" idx="1"/>
          </p:nvPr>
        </p:nvSpPr>
        <p:spPr>
          <a:xfrm>
            <a:off x="547079" y="945768"/>
            <a:ext cx="3924339" cy="3564448"/>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17500" algn="l">
              <a:spcBef>
                <a:spcPts val="600"/>
              </a:spcBef>
              <a:spcAft>
                <a:spcPts val="0"/>
              </a:spcAft>
              <a:buSzPts val="1400"/>
              <a:buChar char="•"/>
              <a:defRPr>
                <a:latin typeface="Arial"/>
                <a:ea typeface="Arial"/>
                <a:cs typeface="Arial"/>
                <a:sym typeface="Arial"/>
              </a:defRPr>
            </a:lvl2pPr>
            <a:lvl3pPr marL="1371600" lvl="2" indent="-304800" algn="l">
              <a:spcBef>
                <a:spcPts val="600"/>
              </a:spcBef>
              <a:spcAft>
                <a:spcPts val="0"/>
              </a:spcAft>
              <a:buSzPts val="1200"/>
              <a:buChar char="•"/>
              <a:defRPr>
                <a:latin typeface="Arial"/>
                <a:ea typeface="Arial"/>
                <a:cs typeface="Arial"/>
                <a:sym typeface="Arial"/>
              </a:defRPr>
            </a:lvl3pPr>
            <a:lvl4pPr marL="1828800" lvl="3" indent="-298450" algn="l">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51" name="Google Shape;151;p23"/>
          <p:cNvSpPr txBox="1">
            <a:spLocks noGrp="1"/>
          </p:cNvSpPr>
          <p:nvPr>
            <p:ph type="body" idx="2"/>
          </p:nvPr>
        </p:nvSpPr>
        <p:spPr>
          <a:xfrm>
            <a:off x="4643591" y="945768"/>
            <a:ext cx="3924339" cy="3564448"/>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17500" algn="l">
              <a:spcBef>
                <a:spcPts val="600"/>
              </a:spcBef>
              <a:spcAft>
                <a:spcPts val="0"/>
              </a:spcAft>
              <a:buSzPts val="1400"/>
              <a:buChar char="•"/>
              <a:defRPr>
                <a:latin typeface="Arial"/>
                <a:ea typeface="Arial"/>
                <a:cs typeface="Arial"/>
                <a:sym typeface="Arial"/>
              </a:defRPr>
            </a:lvl2pPr>
            <a:lvl3pPr marL="1371600" lvl="2" indent="-304800" algn="l">
              <a:spcBef>
                <a:spcPts val="600"/>
              </a:spcBef>
              <a:spcAft>
                <a:spcPts val="0"/>
              </a:spcAft>
              <a:buSzPts val="1200"/>
              <a:buChar char="•"/>
              <a:defRPr>
                <a:latin typeface="Arial"/>
                <a:ea typeface="Arial"/>
                <a:cs typeface="Arial"/>
                <a:sym typeface="Arial"/>
              </a:defRPr>
            </a:lvl3pPr>
            <a:lvl4pPr marL="1828800" lvl="3" indent="-298450" algn="l">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52" name="Google Shape;152;p23"/>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i="0" u="none" strike="noStrike" cap="none">
                <a:solidFill>
                  <a:srgbClr val="FFFFFF"/>
                </a:solidFill>
                <a:latin typeface="Roboto"/>
                <a:ea typeface="Roboto"/>
                <a:cs typeface="Roboto"/>
                <a:sym typeface="Roboto"/>
              </a:defRPr>
            </a:lvl1pPr>
            <a:lvl2pPr marL="0" lvl="1" indent="0" algn="r">
              <a:spcBef>
                <a:spcPts val="0"/>
              </a:spcBef>
              <a:spcAft>
                <a:spcPts val="0"/>
              </a:spcAft>
              <a:buNone/>
              <a:defRPr sz="900" b="1" i="0" u="none" strike="noStrike" cap="none">
                <a:solidFill>
                  <a:srgbClr val="FFFFFF"/>
                </a:solidFill>
                <a:latin typeface="Roboto"/>
                <a:ea typeface="Roboto"/>
                <a:cs typeface="Roboto"/>
                <a:sym typeface="Roboto"/>
              </a:defRPr>
            </a:lvl2pPr>
            <a:lvl3pPr marL="0" lvl="2" indent="0" algn="r">
              <a:spcBef>
                <a:spcPts val="0"/>
              </a:spcBef>
              <a:spcAft>
                <a:spcPts val="0"/>
              </a:spcAft>
              <a:buNone/>
              <a:defRPr sz="900" b="1" i="0" u="none" strike="noStrike" cap="none">
                <a:solidFill>
                  <a:srgbClr val="FFFFFF"/>
                </a:solidFill>
                <a:latin typeface="Roboto"/>
                <a:ea typeface="Roboto"/>
                <a:cs typeface="Roboto"/>
                <a:sym typeface="Roboto"/>
              </a:defRPr>
            </a:lvl3pPr>
            <a:lvl4pPr marL="0" lvl="3" indent="0" algn="r">
              <a:spcBef>
                <a:spcPts val="0"/>
              </a:spcBef>
              <a:spcAft>
                <a:spcPts val="0"/>
              </a:spcAft>
              <a:buNone/>
              <a:defRPr sz="900" b="1" i="0" u="none" strike="noStrike" cap="none">
                <a:solidFill>
                  <a:srgbClr val="FFFFFF"/>
                </a:solidFill>
                <a:latin typeface="Roboto"/>
                <a:ea typeface="Roboto"/>
                <a:cs typeface="Roboto"/>
                <a:sym typeface="Roboto"/>
              </a:defRPr>
            </a:lvl4pPr>
            <a:lvl5pPr marL="0" lvl="4" indent="0" algn="r">
              <a:spcBef>
                <a:spcPts val="0"/>
              </a:spcBef>
              <a:spcAft>
                <a:spcPts val="0"/>
              </a:spcAft>
              <a:buNone/>
              <a:defRPr sz="900" b="1" i="0" u="none" strike="noStrike" cap="none">
                <a:solidFill>
                  <a:srgbClr val="FFFFFF"/>
                </a:solidFill>
                <a:latin typeface="Roboto"/>
                <a:ea typeface="Roboto"/>
                <a:cs typeface="Roboto"/>
                <a:sym typeface="Roboto"/>
              </a:defRPr>
            </a:lvl5pPr>
            <a:lvl6pPr marL="0" lvl="5" indent="0" algn="r">
              <a:spcBef>
                <a:spcPts val="0"/>
              </a:spcBef>
              <a:spcAft>
                <a:spcPts val="0"/>
              </a:spcAft>
              <a:buNone/>
              <a:defRPr sz="900" b="1" i="0" u="none" strike="noStrike" cap="none">
                <a:solidFill>
                  <a:srgbClr val="FFFFFF"/>
                </a:solidFill>
                <a:latin typeface="Roboto"/>
                <a:ea typeface="Roboto"/>
                <a:cs typeface="Roboto"/>
                <a:sym typeface="Roboto"/>
              </a:defRPr>
            </a:lvl6pPr>
            <a:lvl7pPr marL="0" lvl="6" indent="0" algn="r">
              <a:spcBef>
                <a:spcPts val="0"/>
              </a:spcBef>
              <a:spcAft>
                <a:spcPts val="0"/>
              </a:spcAft>
              <a:buNone/>
              <a:defRPr sz="900" b="1" i="0" u="none" strike="noStrike" cap="none">
                <a:solidFill>
                  <a:srgbClr val="FFFFFF"/>
                </a:solidFill>
                <a:latin typeface="Roboto"/>
                <a:ea typeface="Roboto"/>
                <a:cs typeface="Roboto"/>
                <a:sym typeface="Roboto"/>
              </a:defRPr>
            </a:lvl7pPr>
            <a:lvl8pPr marL="0" lvl="7" indent="0" algn="r">
              <a:spcBef>
                <a:spcPts val="0"/>
              </a:spcBef>
              <a:spcAft>
                <a:spcPts val="0"/>
              </a:spcAft>
              <a:buNone/>
              <a:defRPr sz="900" b="1" i="0" u="none" strike="noStrike" cap="none">
                <a:solidFill>
                  <a:srgbClr val="FFFFFF"/>
                </a:solidFill>
                <a:latin typeface="Roboto"/>
                <a:ea typeface="Roboto"/>
                <a:cs typeface="Roboto"/>
                <a:sym typeface="Roboto"/>
              </a:defRPr>
            </a:lvl8pPr>
            <a:lvl9pPr marL="0" lvl="8" indent="0" algn="r">
              <a:spcBef>
                <a:spcPts val="0"/>
              </a:spcBef>
              <a:spcAft>
                <a:spcPts val="0"/>
              </a:spcAft>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53" name="Google Shape;153;p2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54"/>
        <p:cNvGrpSpPr/>
        <p:nvPr/>
      </p:nvGrpSpPr>
      <p:grpSpPr>
        <a:xfrm>
          <a:off x="0" y="0"/>
          <a:ext cx="0" cy="0"/>
          <a:chOff x="0" y="0"/>
          <a:chExt cx="0" cy="0"/>
        </a:xfrm>
      </p:grpSpPr>
      <p:sp>
        <p:nvSpPr>
          <p:cNvPr id="155" name="Google Shape;155;p24"/>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b="0" i="0" u="none" strike="noStrike" cap="none">
              <a:solidFill>
                <a:schemeClr val="lt1"/>
              </a:solidFill>
              <a:latin typeface="Roboto"/>
              <a:ea typeface="Roboto"/>
              <a:cs typeface="Roboto"/>
              <a:sym typeface="Roboto"/>
            </a:endParaRPr>
          </a:p>
        </p:txBody>
      </p:sp>
      <p:sp>
        <p:nvSpPr>
          <p:cNvPr id="156" name="Google Shape;156;p24"/>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b="0" i="0" u="none" strike="noStrike" cap="none">
              <a:solidFill>
                <a:srgbClr val="FFFFFF"/>
              </a:solidFill>
              <a:latin typeface="Roboto"/>
              <a:ea typeface="Roboto"/>
              <a:cs typeface="Roboto"/>
              <a:sym typeface="Roboto"/>
            </a:endParaRPr>
          </a:p>
        </p:txBody>
      </p:sp>
      <p:pic>
        <p:nvPicPr>
          <p:cNvPr id="157" name="Google Shape;157;p24"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158" name="Google Shape;158;p24"/>
          <p:cNvSpPr txBox="1">
            <a:spLocks noGrp="1"/>
          </p:cNvSpPr>
          <p:nvPr>
            <p:ph type="title"/>
          </p:nvPr>
        </p:nvSpPr>
        <p:spPr>
          <a:xfrm>
            <a:off x="547081" y="2751431"/>
            <a:ext cx="4234470" cy="307777"/>
          </a:xfrm>
          <a:prstGeom prst="rect">
            <a:avLst/>
          </a:prstGeom>
          <a:noFill/>
          <a:ln>
            <a:noFill/>
          </a:ln>
        </p:spPr>
        <p:txBody>
          <a:bodyPr spcFirstLastPara="1" wrap="square" lIns="0" tIns="0" rIns="0" bIns="0" anchor="ctr" anchorCtr="0">
            <a:noAutofit/>
          </a:bodyPr>
          <a:lstStyle>
            <a:lvl1pPr lvl="0" algn="l">
              <a:lnSpc>
                <a:spcPct val="8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159" name="Google Shape;159;p24"/>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i="0" u="none" strike="noStrike" cap="none">
                <a:solidFill>
                  <a:schemeClr val="lt1"/>
                </a:solidFill>
                <a:latin typeface="Roboto"/>
                <a:ea typeface="Roboto"/>
                <a:cs typeface="Roboto"/>
                <a:sym typeface="Roboto"/>
              </a:defRPr>
            </a:lvl1pPr>
            <a:lvl2pPr marL="0" lvl="1" indent="0" algn="r">
              <a:spcBef>
                <a:spcPts val="0"/>
              </a:spcBef>
              <a:spcAft>
                <a:spcPts val="0"/>
              </a:spcAft>
              <a:buNone/>
              <a:defRPr sz="900" b="1" i="0" u="none" strike="noStrike" cap="none">
                <a:solidFill>
                  <a:schemeClr val="lt1"/>
                </a:solidFill>
                <a:latin typeface="Roboto"/>
                <a:ea typeface="Roboto"/>
                <a:cs typeface="Roboto"/>
                <a:sym typeface="Roboto"/>
              </a:defRPr>
            </a:lvl2pPr>
            <a:lvl3pPr marL="0" lvl="2" indent="0" algn="r">
              <a:spcBef>
                <a:spcPts val="0"/>
              </a:spcBef>
              <a:spcAft>
                <a:spcPts val="0"/>
              </a:spcAft>
              <a:buNone/>
              <a:defRPr sz="900" b="1" i="0" u="none" strike="noStrike" cap="none">
                <a:solidFill>
                  <a:schemeClr val="lt1"/>
                </a:solidFill>
                <a:latin typeface="Roboto"/>
                <a:ea typeface="Roboto"/>
                <a:cs typeface="Roboto"/>
                <a:sym typeface="Roboto"/>
              </a:defRPr>
            </a:lvl3pPr>
            <a:lvl4pPr marL="0" lvl="3" indent="0" algn="r">
              <a:spcBef>
                <a:spcPts val="0"/>
              </a:spcBef>
              <a:spcAft>
                <a:spcPts val="0"/>
              </a:spcAft>
              <a:buNone/>
              <a:defRPr sz="900" b="1" i="0" u="none" strike="noStrike" cap="none">
                <a:solidFill>
                  <a:schemeClr val="lt1"/>
                </a:solidFill>
                <a:latin typeface="Roboto"/>
                <a:ea typeface="Roboto"/>
                <a:cs typeface="Roboto"/>
                <a:sym typeface="Roboto"/>
              </a:defRPr>
            </a:lvl4pPr>
            <a:lvl5pPr marL="0" lvl="4" indent="0" algn="r">
              <a:spcBef>
                <a:spcPts val="0"/>
              </a:spcBef>
              <a:spcAft>
                <a:spcPts val="0"/>
              </a:spcAft>
              <a:buNone/>
              <a:defRPr sz="900" b="1" i="0" u="none" strike="noStrike" cap="none">
                <a:solidFill>
                  <a:schemeClr val="lt1"/>
                </a:solidFill>
                <a:latin typeface="Roboto"/>
                <a:ea typeface="Roboto"/>
                <a:cs typeface="Roboto"/>
                <a:sym typeface="Roboto"/>
              </a:defRPr>
            </a:lvl5pPr>
            <a:lvl6pPr marL="0" lvl="5" indent="0" algn="r">
              <a:spcBef>
                <a:spcPts val="0"/>
              </a:spcBef>
              <a:spcAft>
                <a:spcPts val="0"/>
              </a:spcAft>
              <a:buNone/>
              <a:defRPr sz="900" b="1" i="0" u="none" strike="noStrike" cap="none">
                <a:solidFill>
                  <a:schemeClr val="lt1"/>
                </a:solidFill>
                <a:latin typeface="Roboto"/>
                <a:ea typeface="Roboto"/>
                <a:cs typeface="Roboto"/>
                <a:sym typeface="Roboto"/>
              </a:defRPr>
            </a:lvl6pPr>
            <a:lvl7pPr marL="0" lvl="6" indent="0" algn="r">
              <a:spcBef>
                <a:spcPts val="0"/>
              </a:spcBef>
              <a:spcAft>
                <a:spcPts val="0"/>
              </a:spcAft>
              <a:buNone/>
              <a:defRPr sz="900" b="1" i="0" u="none" strike="noStrike" cap="none">
                <a:solidFill>
                  <a:schemeClr val="lt1"/>
                </a:solidFill>
                <a:latin typeface="Roboto"/>
                <a:ea typeface="Roboto"/>
                <a:cs typeface="Roboto"/>
                <a:sym typeface="Roboto"/>
              </a:defRPr>
            </a:lvl7pPr>
            <a:lvl8pPr marL="0" lvl="7" indent="0" algn="r">
              <a:spcBef>
                <a:spcPts val="0"/>
              </a:spcBef>
              <a:spcAft>
                <a:spcPts val="0"/>
              </a:spcAft>
              <a:buNone/>
              <a:defRPr sz="900" b="1" i="0" u="none" strike="noStrike" cap="none">
                <a:solidFill>
                  <a:schemeClr val="lt1"/>
                </a:solidFill>
                <a:latin typeface="Roboto"/>
                <a:ea typeface="Roboto"/>
                <a:cs typeface="Roboto"/>
                <a:sym typeface="Roboto"/>
              </a:defRPr>
            </a:lvl8pPr>
            <a:lvl9pPr marL="0" lvl="8" indent="0" algn="r">
              <a:spcBef>
                <a:spcPts val="0"/>
              </a:spcBef>
              <a:spcAft>
                <a:spcPts val="0"/>
              </a:spcAft>
              <a:buNone/>
              <a:defRPr sz="900" b="1"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60" name="Google Shape;160;p24"/>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24"/>
          <p:cNvSpPr txBox="1">
            <a:spLocks noGrp="1"/>
          </p:cNvSpPr>
          <p:nvPr>
            <p:ph type="body" idx="1"/>
          </p:nvPr>
        </p:nvSpPr>
        <p:spPr>
          <a:xfrm>
            <a:off x="546100" y="3063876"/>
            <a:ext cx="4237011" cy="370418"/>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800"/>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62" name="Google Shape;162;p24"/>
          <p:cNvSpPr txBox="1">
            <a:spLocks noGrp="1"/>
          </p:cNvSpPr>
          <p:nvPr>
            <p:ph type="body" idx="2"/>
          </p:nvPr>
        </p:nvSpPr>
        <p:spPr>
          <a:xfrm>
            <a:off x="546100" y="3437182"/>
            <a:ext cx="4237011" cy="304028"/>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200">
                <a:solidFill>
                  <a:schemeClr val="accent2"/>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163" name="Google Shape;163;p24"/>
          <p:cNvSpPr txBox="1">
            <a:spLocks noGrp="1"/>
          </p:cNvSpPr>
          <p:nvPr>
            <p:ph type="body" idx="3"/>
          </p:nvPr>
        </p:nvSpPr>
        <p:spPr>
          <a:xfrm>
            <a:off x="546100" y="4026672"/>
            <a:ext cx="4237011" cy="311150"/>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200" b="1">
                <a:solidFill>
                  <a:schemeClr val="accen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164" name="Google Shape;164;p24"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165" name="Google Shape;165;p24"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166" name="Google Shape;166;p24"/>
          <p:cNvSpPr/>
          <p:nvPr/>
        </p:nvSpPr>
        <p:spPr>
          <a:xfrm>
            <a:off x="5888741" y="2516174"/>
            <a:ext cx="2028761" cy="13696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@AMIAInformatics</a:t>
            </a:r>
            <a:endParaRPr sz="1600" b="0" i="0" u="none" strike="noStrike" cap="none">
              <a:solidFill>
                <a:schemeClr val="dk1"/>
              </a:solidFill>
              <a:latin typeface="Arial"/>
              <a:ea typeface="Arial"/>
              <a:cs typeface="Arial"/>
              <a:sym typeface="Arial"/>
            </a:endParaRPr>
          </a:p>
          <a:p>
            <a:pPr marL="0" marR="0" lvl="0" indent="0" algn="l" rtl="0">
              <a:spcBef>
                <a:spcPts val="1000"/>
              </a:spcBef>
              <a:spcAft>
                <a:spcPts val="0"/>
              </a:spcAft>
              <a:buNone/>
            </a:pPr>
            <a:r>
              <a:rPr lang="en-US" sz="1600" b="0" i="0" u="none" strike="noStrike" cap="none">
                <a:solidFill>
                  <a:schemeClr val="dk1"/>
                </a:solidFill>
                <a:latin typeface="Arial"/>
                <a:ea typeface="Arial"/>
                <a:cs typeface="Arial"/>
                <a:sym typeface="Arial"/>
              </a:rPr>
              <a:t>@AMIAinformatics</a:t>
            </a:r>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Official Group of AMIA</a:t>
            </a:r>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a:solidFill>
                  <a:schemeClr val="dk1"/>
                </a:solidFill>
                <a:latin typeface="Arial"/>
                <a:ea typeface="Arial"/>
                <a:cs typeface="Arial"/>
                <a:sym typeface="Arial"/>
              </a:rPr>
              <a:t>@AMIAInformatics</a:t>
            </a:r>
            <a:endParaRPr sz="1600" b="0" i="0" u="none" strike="noStrike" cap="none">
              <a:solidFill>
                <a:schemeClr val="dk1"/>
              </a:solidFill>
              <a:latin typeface="Arial"/>
              <a:ea typeface="Arial"/>
              <a:cs typeface="Arial"/>
              <a:sym typeface="Arial"/>
            </a:endParaRPr>
          </a:p>
        </p:txBody>
      </p:sp>
      <p:pic>
        <p:nvPicPr>
          <p:cNvPr id="167" name="Google Shape;167;p24"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168" name="Google Shape;168;p24"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169" name="Google Shape;169;p24"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170" name="Google Shape;170;p24"/>
          <p:cNvSpPr/>
          <p:nvPr/>
        </p:nvSpPr>
        <p:spPr>
          <a:xfrm>
            <a:off x="5888741" y="4026672"/>
            <a:ext cx="1654299"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b="1" i="0" u="none" strike="noStrike" cap="none">
                <a:solidFill>
                  <a:schemeClr val="accent1"/>
                </a:solidFill>
                <a:latin typeface="Arial"/>
                <a:ea typeface="Arial"/>
                <a:cs typeface="Arial"/>
                <a:sym typeface="Arial"/>
              </a:rPr>
              <a:t>#WhyInformatics</a:t>
            </a:r>
            <a:endParaRPr sz="1600" b="1">
              <a:solidFill>
                <a:schemeClr val="accent1"/>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71"/>
        <p:cNvGrpSpPr/>
        <p:nvPr/>
      </p:nvGrpSpPr>
      <p:grpSpPr>
        <a:xfrm>
          <a:off x="0" y="0"/>
          <a:ext cx="0" cy="0"/>
          <a:chOff x="0" y="0"/>
          <a:chExt cx="0" cy="0"/>
        </a:xfrm>
      </p:grpSpPr>
      <p:sp>
        <p:nvSpPr>
          <p:cNvPr id="172" name="Google Shape;172;p25"/>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chemeClr val="lt1"/>
              </a:solidFill>
              <a:latin typeface="Roboto"/>
              <a:ea typeface="Roboto"/>
              <a:cs typeface="Roboto"/>
              <a:sym typeface="Roboto"/>
            </a:endParaRPr>
          </a:p>
        </p:txBody>
      </p:sp>
      <p:sp>
        <p:nvSpPr>
          <p:cNvPr id="173" name="Google Shape;173;p25"/>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spcBef>
                <a:spcPts val="0"/>
              </a:spcBef>
              <a:spcAft>
                <a:spcPts val="0"/>
              </a:spcAft>
              <a:buNone/>
            </a:pPr>
            <a:endParaRPr sz="1200">
              <a:solidFill>
                <a:srgbClr val="FFFFFF"/>
              </a:solidFill>
              <a:latin typeface="Roboto"/>
              <a:ea typeface="Roboto"/>
              <a:cs typeface="Roboto"/>
              <a:sym typeface="Roboto"/>
            </a:endParaRPr>
          </a:p>
        </p:txBody>
      </p:sp>
      <p:pic>
        <p:nvPicPr>
          <p:cNvPr id="174" name="Google Shape;174;p25"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175" name="Google Shape;175;p25"/>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chemeClr val="lt1"/>
                </a:solidFill>
                <a:latin typeface="Roboto"/>
                <a:ea typeface="Roboto"/>
                <a:cs typeface="Roboto"/>
                <a:sym typeface="Roboto"/>
              </a:defRPr>
            </a:lvl1pPr>
            <a:lvl2pPr marL="0" lvl="1" indent="0" algn="r">
              <a:spcBef>
                <a:spcPts val="0"/>
              </a:spcBef>
              <a:spcAft>
                <a:spcPts val="0"/>
              </a:spcAft>
              <a:buNone/>
              <a:defRPr sz="900" b="1">
                <a:solidFill>
                  <a:schemeClr val="lt1"/>
                </a:solidFill>
                <a:latin typeface="Roboto"/>
                <a:ea typeface="Roboto"/>
                <a:cs typeface="Roboto"/>
                <a:sym typeface="Roboto"/>
              </a:defRPr>
            </a:lvl2pPr>
            <a:lvl3pPr marL="0" lvl="2" indent="0" algn="r">
              <a:spcBef>
                <a:spcPts val="0"/>
              </a:spcBef>
              <a:spcAft>
                <a:spcPts val="0"/>
              </a:spcAft>
              <a:buNone/>
              <a:defRPr sz="900" b="1">
                <a:solidFill>
                  <a:schemeClr val="lt1"/>
                </a:solidFill>
                <a:latin typeface="Roboto"/>
                <a:ea typeface="Roboto"/>
                <a:cs typeface="Roboto"/>
                <a:sym typeface="Roboto"/>
              </a:defRPr>
            </a:lvl3pPr>
            <a:lvl4pPr marL="0" lvl="3" indent="0" algn="r">
              <a:spcBef>
                <a:spcPts val="0"/>
              </a:spcBef>
              <a:spcAft>
                <a:spcPts val="0"/>
              </a:spcAft>
              <a:buNone/>
              <a:defRPr sz="900" b="1">
                <a:solidFill>
                  <a:schemeClr val="lt1"/>
                </a:solidFill>
                <a:latin typeface="Roboto"/>
                <a:ea typeface="Roboto"/>
                <a:cs typeface="Roboto"/>
                <a:sym typeface="Roboto"/>
              </a:defRPr>
            </a:lvl4pPr>
            <a:lvl5pPr marL="0" lvl="4" indent="0" algn="r">
              <a:spcBef>
                <a:spcPts val="0"/>
              </a:spcBef>
              <a:spcAft>
                <a:spcPts val="0"/>
              </a:spcAft>
              <a:buNone/>
              <a:defRPr sz="900" b="1">
                <a:solidFill>
                  <a:schemeClr val="lt1"/>
                </a:solidFill>
                <a:latin typeface="Roboto"/>
                <a:ea typeface="Roboto"/>
                <a:cs typeface="Roboto"/>
                <a:sym typeface="Roboto"/>
              </a:defRPr>
            </a:lvl5pPr>
            <a:lvl6pPr marL="0" lvl="5" indent="0" algn="r">
              <a:spcBef>
                <a:spcPts val="0"/>
              </a:spcBef>
              <a:spcAft>
                <a:spcPts val="0"/>
              </a:spcAft>
              <a:buNone/>
              <a:defRPr sz="900" b="1">
                <a:solidFill>
                  <a:schemeClr val="lt1"/>
                </a:solidFill>
                <a:latin typeface="Roboto"/>
                <a:ea typeface="Roboto"/>
                <a:cs typeface="Roboto"/>
                <a:sym typeface="Roboto"/>
              </a:defRPr>
            </a:lvl6pPr>
            <a:lvl7pPr marL="0" lvl="6" indent="0" algn="r">
              <a:spcBef>
                <a:spcPts val="0"/>
              </a:spcBef>
              <a:spcAft>
                <a:spcPts val="0"/>
              </a:spcAft>
              <a:buNone/>
              <a:defRPr sz="900" b="1">
                <a:solidFill>
                  <a:schemeClr val="lt1"/>
                </a:solidFill>
                <a:latin typeface="Roboto"/>
                <a:ea typeface="Roboto"/>
                <a:cs typeface="Roboto"/>
                <a:sym typeface="Roboto"/>
              </a:defRPr>
            </a:lvl7pPr>
            <a:lvl8pPr marL="0" lvl="7" indent="0" algn="r">
              <a:spcBef>
                <a:spcPts val="0"/>
              </a:spcBef>
              <a:spcAft>
                <a:spcPts val="0"/>
              </a:spcAft>
              <a:buNone/>
              <a:defRPr sz="900" b="1">
                <a:solidFill>
                  <a:schemeClr val="lt1"/>
                </a:solidFill>
                <a:latin typeface="Roboto"/>
                <a:ea typeface="Roboto"/>
                <a:cs typeface="Roboto"/>
                <a:sym typeface="Roboto"/>
              </a:defRPr>
            </a:lvl8pPr>
            <a:lvl9pPr marL="0" lvl="8" indent="0" algn="r">
              <a:spcBef>
                <a:spcPts val="0"/>
              </a:spcBef>
              <a:spcAft>
                <a:spcPts val="0"/>
              </a:spcAft>
              <a:buNone/>
              <a:defRPr sz="900" b="1">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76" name="Google Shape;176;p25"/>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chemeClr val="accent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5"/>
          <p:cNvSpPr txBox="1">
            <a:spLocks noGrp="1"/>
          </p:cNvSpPr>
          <p:nvPr>
            <p:ph type="body" idx="1"/>
          </p:nvPr>
        </p:nvSpPr>
        <p:spPr>
          <a:xfrm>
            <a:off x="546100" y="2373497"/>
            <a:ext cx="4237011" cy="2212676"/>
          </a:xfrm>
          <a:prstGeom prst="rect">
            <a:avLst/>
          </a:prstGeom>
          <a:noFill/>
          <a:ln>
            <a:noFill/>
          </a:ln>
        </p:spPr>
        <p:txBody>
          <a:bodyPr spcFirstLastPara="1" wrap="square" lIns="0" tIns="0" rIns="0" bIns="0" anchor="ctr" anchorCtr="0">
            <a:noAutofit/>
          </a:bodyPr>
          <a:lstStyle>
            <a:lvl1pPr marL="457200" lvl="0" indent="-228600" algn="l">
              <a:spcBef>
                <a:spcPts val="1200"/>
              </a:spcBef>
              <a:spcAft>
                <a:spcPts val="0"/>
              </a:spcAft>
              <a:buSzPts val="1400"/>
              <a:buNone/>
              <a:defRPr sz="1800"/>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178" name="Google Shape;178;p25"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179" name="Google Shape;179;p25"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180" name="Google Shape;180;p25"/>
          <p:cNvSpPr/>
          <p:nvPr/>
        </p:nvSpPr>
        <p:spPr>
          <a:xfrm>
            <a:off x="5888741" y="2516174"/>
            <a:ext cx="2028761" cy="136960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1600"/>
              <a:buFont typeface="Arial"/>
              <a:buNone/>
            </a:pPr>
            <a:r>
              <a:rPr lang="en-US" sz="1600" b="0">
                <a:solidFill>
                  <a:schemeClr val="dk1"/>
                </a:solidFill>
                <a:latin typeface="Arial"/>
                <a:ea typeface="Arial"/>
                <a:cs typeface="Arial"/>
                <a:sym typeface="Arial"/>
              </a:rPr>
              <a:t>@AMIAInformatics</a:t>
            </a:r>
            <a:endParaRPr sz="1600" b="0">
              <a:solidFill>
                <a:schemeClr val="dk1"/>
              </a:solidFill>
              <a:latin typeface="Arial"/>
              <a:ea typeface="Arial"/>
              <a:cs typeface="Arial"/>
              <a:sym typeface="Arial"/>
            </a:endParaRPr>
          </a:p>
          <a:p>
            <a:pPr marL="0" marR="0" lvl="0" indent="0" algn="l" rtl="0">
              <a:spcBef>
                <a:spcPts val="1000"/>
              </a:spcBef>
              <a:spcAft>
                <a:spcPts val="0"/>
              </a:spcAft>
              <a:buNone/>
            </a:pPr>
            <a:r>
              <a:rPr lang="en-US" sz="1600" b="0">
                <a:solidFill>
                  <a:schemeClr val="dk1"/>
                </a:solidFill>
                <a:latin typeface="Arial"/>
                <a:ea typeface="Arial"/>
                <a:cs typeface="Arial"/>
                <a:sym typeface="Arial"/>
              </a:rPr>
              <a:t>@AMIAinformatics</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Official Group of AMIA</a:t>
            </a:r>
            <a:endParaRPr/>
          </a:p>
          <a:p>
            <a:pPr marL="0" marR="0" lvl="0" indent="0" algn="l" rtl="0">
              <a:lnSpc>
                <a:spcPct val="100000"/>
              </a:lnSpc>
              <a:spcBef>
                <a:spcPts val="1000"/>
              </a:spcBef>
              <a:spcAft>
                <a:spcPts val="0"/>
              </a:spcAft>
              <a:buClr>
                <a:schemeClr val="dk1"/>
              </a:buClr>
              <a:buSzPts val="1600"/>
              <a:buFont typeface="Arial"/>
              <a:buNone/>
            </a:pPr>
            <a:r>
              <a:rPr lang="en-US" sz="1600" b="0">
                <a:solidFill>
                  <a:schemeClr val="dk1"/>
                </a:solidFill>
                <a:latin typeface="Arial"/>
                <a:ea typeface="Arial"/>
                <a:cs typeface="Arial"/>
                <a:sym typeface="Arial"/>
              </a:rPr>
              <a:t>@AMIAInformatics</a:t>
            </a:r>
            <a:endParaRPr sz="1600" b="0">
              <a:solidFill>
                <a:schemeClr val="dk1"/>
              </a:solidFill>
              <a:latin typeface="Arial"/>
              <a:ea typeface="Arial"/>
              <a:cs typeface="Arial"/>
              <a:sym typeface="Arial"/>
            </a:endParaRPr>
          </a:p>
        </p:txBody>
      </p:sp>
      <p:pic>
        <p:nvPicPr>
          <p:cNvPr id="181" name="Google Shape;181;p25"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182" name="Google Shape;182;p25"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183" name="Google Shape;183;p25"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184" name="Google Shape;184;p25"/>
          <p:cNvSpPr/>
          <p:nvPr/>
        </p:nvSpPr>
        <p:spPr>
          <a:xfrm>
            <a:off x="5888741" y="4026672"/>
            <a:ext cx="1654299" cy="2462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600" b="1">
                <a:solidFill>
                  <a:schemeClr val="accent1"/>
                </a:solidFill>
                <a:latin typeface="Arial"/>
                <a:ea typeface="Arial"/>
                <a:cs typeface="Arial"/>
                <a:sym typeface="Arial"/>
              </a:rPr>
              <a:t>#WhyInformatics</a:t>
            </a:r>
            <a:endParaRPr sz="1600" b="1">
              <a:solidFill>
                <a:schemeClr val="accent1"/>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Holding Slide">
  <p:cSld name="Holding Slide">
    <p:bg>
      <p:bgPr>
        <a:solidFill>
          <a:srgbClr val="D8D8D8"/>
        </a:solidFill>
        <a:effectLst/>
      </p:bgPr>
    </p:bg>
    <p:spTree>
      <p:nvGrpSpPr>
        <p:cNvPr id="1" name="Shape 27"/>
        <p:cNvGrpSpPr/>
        <p:nvPr/>
      </p:nvGrpSpPr>
      <p:grpSpPr>
        <a:xfrm>
          <a:off x="0" y="0"/>
          <a:ext cx="0" cy="0"/>
          <a:chOff x="0" y="0"/>
          <a:chExt cx="0" cy="0"/>
        </a:xfrm>
      </p:grpSpPr>
      <p:pic>
        <p:nvPicPr>
          <p:cNvPr id="28" name="Google Shape;28;p4" descr="holding slide.jpg"/>
          <p:cNvPicPr preferRelativeResize="0"/>
          <p:nvPr/>
        </p:nvPicPr>
        <p:blipFill rotWithShape="1">
          <a:blip r:embed="rId2">
            <a:alphaModFix/>
          </a:blip>
          <a:srcRect/>
          <a:stretch/>
        </p:blipFill>
        <p:spPr>
          <a:xfrm>
            <a:off x="0" y="0"/>
            <a:ext cx="9144000" cy="5150971"/>
          </a:xfrm>
          <a:prstGeom prst="rect">
            <a:avLst/>
          </a:prstGeom>
          <a:noFill/>
          <a:ln>
            <a:noFill/>
          </a:ln>
        </p:spPr>
      </p:pic>
      <p:sp>
        <p:nvSpPr>
          <p:cNvPr id="29" name="Google Shape;29;p4"/>
          <p:cNvSpPr txBox="1"/>
          <p:nvPr/>
        </p:nvSpPr>
        <p:spPr>
          <a:xfrm>
            <a:off x="1472239" y="1360180"/>
            <a:ext cx="5588002" cy="830997"/>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None/>
            </a:pPr>
            <a:r>
              <a:rPr lang="en-US" sz="2400" b="1">
                <a:solidFill>
                  <a:schemeClr val="accent1"/>
                </a:solidFill>
                <a:latin typeface="Roboto"/>
                <a:ea typeface="Roboto"/>
                <a:cs typeface="Roboto"/>
                <a:sym typeface="Roboto"/>
              </a:rPr>
              <a:t>Discovering</a:t>
            </a:r>
            <a:r>
              <a:rPr lang="en-US" sz="2400">
                <a:solidFill>
                  <a:schemeClr val="accent1"/>
                </a:solidFill>
                <a:latin typeface="Roboto"/>
                <a:ea typeface="Roboto"/>
                <a:cs typeface="Roboto"/>
                <a:sym typeface="Roboto"/>
              </a:rPr>
              <a:t> health insights.</a:t>
            </a:r>
            <a:endParaRPr/>
          </a:p>
          <a:p>
            <a:pPr marL="0" marR="0" lvl="0" indent="0" algn="l" rtl="0">
              <a:lnSpc>
                <a:spcPct val="100000"/>
              </a:lnSpc>
              <a:spcBef>
                <a:spcPts val="0"/>
              </a:spcBef>
              <a:spcAft>
                <a:spcPts val="0"/>
              </a:spcAft>
              <a:buClr>
                <a:schemeClr val="accent1"/>
              </a:buClr>
              <a:buSzPts val="2400"/>
              <a:buFont typeface="Roboto"/>
              <a:buNone/>
            </a:pPr>
            <a:r>
              <a:rPr lang="en-US" sz="2400" b="1">
                <a:solidFill>
                  <a:schemeClr val="accent1"/>
                </a:solidFill>
                <a:latin typeface="Roboto"/>
                <a:ea typeface="Roboto"/>
                <a:cs typeface="Roboto"/>
                <a:sym typeface="Roboto"/>
              </a:rPr>
              <a:t>Accelerating </a:t>
            </a:r>
            <a:r>
              <a:rPr lang="en-US" sz="2400">
                <a:solidFill>
                  <a:schemeClr val="accent1"/>
                </a:solidFill>
                <a:latin typeface="Roboto"/>
                <a:ea typeface="Roboto"/>
                <a:cs typeface="Roboto"/>
                <a:sym typeface="Roboto"/>
              </a:rPr>
              <a:t>healthcare transformation.</a:t>
            </a:r>
            <a:endParaRPr sz="2400">
              <a:solidFill>
                <a:schemeClr val="accent1"/>
              </a:solidFill>
              <a:latin typeface="Roboto"/>
              <a:ea typeface="Roboto"/>
              <a:cs typeface="Roboto"/>
              <a:sym typeface="Roboto"/>
            </a:endParaRPr>
          </a:p>
        </p:txBody>
      </p:sp>
      <p:pic>
        <p:nvPicPr>
          <p:cNvPr id="30" name="Google Shape;30;p4"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Speaker">
  <p:cSld name="Title and Speaker">
    <p:bg>
      <p:bgPr>
        <a:solidFill>
          <a:srgbClr val="D8D8D8"/>
        </a:solidFill>
        <a:effectLst/>
      </p:bgPr>
    </p:bg>
    <p:spTree>
      <p:nvGrpSpPr>
        <p:cNvPr id="1" name="Shape 31"/>
        <p:cNvGrpSpPr/>
        <p:nvPr/>
      </p:nvGrpSpPr>
      <p:grpSpPr>
        <a:xfrm>
          <a:off x="0" y="0"/>
          <a:ext cx="0" cy="0"/>
          <a:chOff x="0" y="0"/>
          <a:chExt cx="0" cy="0"/>
        </a:xfrm>
      </p:grpSpPr>
      <p:pic>
        <p:nvPicPr>
          <p:cNvPr id="32" name="Google Shape;32;p5" descr="presenter version.jpg"/>
          <p:cNvPicPr preferRelativeResize="0"/>
          <p:nvPr/>
        </p:nvPicPr>
        <p:blipFill rotWithShape="1">
          <a:blip r:embed="rId2">
            <a:alphaModFix/>
          </a:blip>
          <a:srcRect/>
          <a:stretch/>
        </p:blipFill>
        <p:spPr>
          <a:xfrm>
            <a:off x="0" y="0"/>
            <a:ext cx="9144000" cy="5150971"/>
          </a:xfrm>
          <a:prstGeom prst="rect">
            <a:avLst/>
          </a:prstGeom>
          <a:noFill/>
          <a:ln>
            <a:noFill/>
          </a:ln>
        </p:spPr>
      </p:pic>
      <p:sp>
        <p:nvSpPr>
          <p:cNvPr id="33" name="Google Shape;33;p5"/>
          <p:cNvSpPr txBox="1">
            <a:spLocks noGrp="1"/>
          </p:cNvSpPr>
          <p:nvPr>
            <p:ph type="subTitle" idx="1"/>
          </p:nvPr>
        </p:nvSpPr>
        <p:spPr>
          <a:xfrm>
            <a:off x="552920" y="2382518"/>
            <a:ext cx="3955994" cy="872034"/>
          </a:xfrm>
          <a:prstGeom prst="rect">
            <a:avLst/>
          </a:prstGeom>
          <a:noFill/>
          <a:ln>
            <a:noFill/>
          </a:ln>
        </p:spPr>
        <p:txBody>
          <a:bodyPr spcFirstLastPara="1" wrap="square" lIns="0" tIns="0" rIns="0" bIns="0" anchor="t" anchorCtr="0">
            <a:noAutofit/>
          </a:bodyPr>
          <a:lstStyle>
            <a:lvl1pPr lvl="0" algn="l">
              <a:spcBef>
                <a:spcPts val="400"/>
              </a:spcBef>
              <a:spcAft>
                <a:spcPts val="0"/>
              </a:spcAft>
              <a:buClr>
                <a:schemeClr val="dk1"/>
              </a:buClr>
              <a:buSzPts val="1800"/>
              <a:buFont typeface="Arial"/>
              <a:buNone/>
              <a:defRPr sz="1800" b="1">
                <a:solidFill>
                  <a:schemeClr val="dk1"/>
                </a:solidFill>
                <a:latin typeface="Arial"/>
                <a:ea typeface="Arial"/>
                <a:cs typeface="Arial"/>
                <a:sym typeface="Arial"/>
              </a:defRPr>
            </a:lvl1pPr>
            <a:lvl2pPr lvl="1" algn="l">
              <a:spcBef>
                <a:spcPts val="400"/>
              </a:spcBef>
              <a:spcAft>
                <a:spcPts val="0"/>
              </a:spcAft>
              <a:buSzPts val="1600"/>
              <a:buNone/>
              <a:defRPr sz="1600"/>
            </a:lvl2pPr>
            <a:lvl3pPr lvl="2" algn="l">
              <a:spcBef>
                <a:spcPts val="600"/>
              </a:spcBef>
              <a:spcAft>
                <a:spcPts val="0"/>
              </a:spcAft>
              <a:buSzPts val="1800"/>
              <a:buChar char="•"/>
              <a:defRPr/>
            </a:lvl3pPr>
            <a:lvl4pPr lvl="3" algn="l">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spcBef>
                <a:spcPts val="360"/>
              </a:spcBef>
              <a:spcAft>
                <a:spcPts val="0"/>
              </a:spcAft>
              <a:buClr>
                <a:srgbClr val="727274"/>
              </a:buClr>
              <a:buSzPts val="1800"/>
              <a:buChar char="»"/>
              <a:defRPr/>
            </a:lvl6pPr>
            <a:lvl7pPr lvl="6" algn="l">
              <a:spcBef>
                <a:spcPts val="360"/>
              </a:spcBef>
              <a:spcAft>
                <a:spcPts val="0"/>
              </a:spcAft>
              <a:buClr>
                <a:srgbClr val="727274"/>
              </a:buClr>
              <a:buSzPts val="1800"/>
              <a:buChar char="»"/>
              <a:defRPr/>
            </a:lvl7pPr>
            <a:lvl8pPr lvl="7" algn="l">
              <a:spcBef>
                <a:spcPts val="360"/>
              </a:spcBef>
              <a:spcAft>
                <a:spcPts val="0"/>
              </a:spcAft>
              <a:buClr>
                <a:srgbClr val="727274"/>
              </a:buClr>
              <a:buSzPts val="1800"/>
              <a:buChar char="»"/>
              <a:defRPr/>
            </a:lvl8pPr>
            <a:lvl9pPr lvl="8" algn="l">
              <a:spcBef>
                <a:spcPts val="360"/>
              </a:spcBef>
              <a:spcAft>
                <a:spcPts val="0"/>
              </a:spcAft>
              <a:buClr>
                <a:srgbClr val="727274"/>
              </a:buClr>
              <a:buSzPts val="1800"/>
              <a:buChar char="»"/>
              <a:defRPr/>
            </a:lvl9pPr>
          </a:lstStyle>
          <a:p>
            <a:endParaRPr/>
          </a:p>
        </p:txBody>
      </p:sp>
      <p:sp>
        <p:nvSpPr>
          <p:cNvPr id="34" name="Google Shape;34;p5"/>
          <p:cNvSpPr txBox="1">
            <a:spLocks noGrp="1"/>
          </p:cNvSpPr>
          <p:nvPr>
            <p:ph type="body" idx="2"/>
          </p:nvPr>
        </p:nvSpPr>
        <p:spPr>
          <a:xfrm>
            <a:off x="553591" y="1025725"/>
            <a:ext cx="5929707"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400"/>
              </a:spcBef>
              <a:spcAft>
                <a:spcPts val="0"/>
              </a:spcAft>
              <a:buSzPts val="1400"/>
              <a:buNone/>
              <a:defRPr sz="2800" b="1">
                <a:solidFill>
                  <a:schemeClr val="accent1"/>
                </a:solidFill>
                <a:latin typeface="Arial"/>
                <a:ea typeface="Arial"/>
                <a:cs typeface="Arial"/>
                <a:sym typeface="Arial"/>
              </a:defRPr>
            </a:lvl1pPr>
            <a:lvl2pPr marL="914400" lvl="1" indent="-228600" algn="l">
              <a:spcBef>
                <a:spcPts val="400"/>
              </a:spcBef>
              <a:spcAft>
                <a:spcPts val="0"/>
              </a:spcAft>
              <a:buSzPts val="1600"/>
              <a:buNone/>
              <a:defRPr sz="1600" b="0">
                <a:solidFill>
                  <a:srgbClr val="758185"/>
                </a:solidFill>
                <a:latin typeface="Arial"/>
                <a:ea typeface="Arial"/>
                <a:cs typeface="Arial"/>
                <a:sym typeface="Arial"/>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35" name="Google Shape;35;p5"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rgbClr val="D8D8D8"/>
        </a:solidFill>
        <a:effectLst/>
      </p:bgPr>
    </p:bg>
    <p:spTree>
      <p:nvGrpSpPr>
        <p:cNvPr id="1" name="Shape 36"/>
        <p:cNvGrpSpPr/>
        <p:nvPr/>
      </p:nvGrpSpPr>
      <p:grpSpPr>
        <a:xfrm>
          <a:off x="0" y="0"/>
          <a:ext cx="0" cy="0"/>
          <a:chOff x="0" y="0"/>
          <a:chExt cx="0" cy="0"/>
        </a:xfrm>
      </p:grpSpPr>
      <p:pic>
        <p:nvPicPr>
          <p:cNvPr id="37" name="Google Shape;37;p6" descr="final slide.jpg"/>
          <p:cNvPicPr preferRelativeResize="0"/>
          <p:nvPr/>
        </p:nvPicPr>
        <p:blipFill rotWithShape="1">
          <a:blip r:embed="rId2">
            <a:alphaModFix/>
          </a:blip>
          <a:srcRect/>
          <a:stretch/>
        </p:blipFill>
        <p:spPr>
          <a:xfrm>
            <a:off x="0" y="0"/>
            <a:ext cx="9144000" cy="5150971"/>
          </a:xfrm>
          <a:prstGeom prst="rect">
            <a:avLst/>
          </a:prstGeom>
          <a:noFill/>
          <a:ln>
            <a:noFill/>
          </a:ln>
        </p:spPr>
      </p:pic>
      <p:sp>
        <p:nvSpPr>
          <p:cNvPr id="38" name="Google Shape;38;p6"/>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SzPts val="1400"/>
              <a:buNone/>
              <a:defRPr sz="4000" b="1">
                <a:solidFill>
                  <a:schemeClr val="accent1"/>
                </a:solidFill>
                <a:latin typeface="Roboto"/>
                <a:ea typeface="Roboto"/>
                <a:cs typeface="Roboto"/>
                <a:sym typeface="Roboto"/>
              </a:defRPr>
            </a:lvl1pPr>
            <a:lvl2pPr marL="914400" lvl="1" indent="-228600" algn="ctr">
              <a:spcBef>
                <a:spcPts val="1000"/>
              </a:spcBef>
              <a:spcAft>
                <a:spcPts val="0"/>
              </a:spcAft>
              <a:buSzPts val="2400"/>
              <a:buNone/>
              <a:defRPr sz="2400" b="0">
                <a:solidFill>
                  <a:schemeClr val="accent2"/>
                </a:solidFill>
                <a:latin typeface="Roboto Light"/>
                <a:ea typeface="Roboto Light"/>
                <a:cs typeface="Roboto Light"/>
                <a:sym typeface="Roboto Light"/>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pic>
        <p:nvPicPr>
          <p:cNvPr id="39" name="Google Shape;39;p6" descr="amia-logo_color.png"/>
          <p:cNvPicPr preferRelativeResize="0"/>
          <p:nvPr/>
        </p:nvPicPr>
        <p:blipFill rotWithShape="1">
          <a:blip r:embed="rId3">
            <a:alphaModFix/>
          </a:blip>
          <a:srcRect/>
          <a:stretch/>
        </p:blipFill>
        <p:spPr>
          <a:xfrm>
            <a:off x="7475838" y="384421"/>
            <a:ext cx="1132702" cy="2872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547730" y="389212"/>
            <a:ext cx="6783946"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17500" algn="l">
              <a:spcBef>
                <a:spcPts val="600"/>
              </a:spcBef>
              <a:spcAft>
                <a:spcPts val="0"/>
              </a:spcAft>
              <a:buSzPts val="1400"/>
              <a:buChar char="•"/>
              <a:defRPr/>
            </a:lvl2pPr>
            <a:lvl3pPr marL="1371600" lvl="2" indent="-304800" algn="l">
              <a:spcBef>
                <a:spcPts val="600"/>
              </a:spcBef>
              <a:spcAft>
                <a:spcPts val="0"/>
              </a:spcAft>
              <a:buSzPts val="1200"/>
              <a:buChar char="•"/>
              <a:defRPr/>
            </a:lvl3pPr>
            <a:lvl4pPr marL="1828800" lvl="3" indent="-298450" algn="l">
              <a:spcBef>
                <a:spcPts val="600"/>
              </a:spcBef>
              <a:spcAft>
                <a:spcPts val="0"/>
              </a:spcAft>
              <a:buSzPts val="1100"/>
              <a:buChar char="•"/>
              <a:defRPr/>
            </a:lvl4pPr>
            <a:lvl5pPr marL="2286000" lvl="4" indent="-292100" algn="l">
              <a:lnSpc>
                <a:spcPct val="100000"/>
              </a:lnSpc>
              <a:spcBef>
                <a:spcPts val="600"/>
              </a:spcBef>
              <a:spcAft>
                <a:spcPts val="0"/>
              </a:spcAft>
              <a:buSzPts val="10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43" name="Google Shape;43;p7"/>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44" name="Google Shape;44;p7"/>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547079" y="389211"/>
            <a:ext cx="6784599"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48" name="Google Shape;48;p8"/>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546145" y="382696"/>
            <a:ext cx="6785533"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1" name="Google Shape;51;p9"/>
          <p:cNvSpPr txBox="1">
            <a:spLocks noGrp="1"/>
          </p:cNvSpPr>
          <p:nvPr>
            <p:ph type="body" idx="1"/>
          </p:nvPr>
        </p:nvSpPr>
        <p:spPr>
          <a:xfrm>
            <a:off x="547081" y="945768"/>
            <a:ext cx="3924339" cy="3564448"/>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52" name="Google Shape;52;p9"/>
          <p:cNvSpPr txBox="1">
            <a:spLocks noGrp="1"/>
          </p:cNvSpPr>
          <p:nvPr>
            <p:ph type="body" idx="2"/>
          </p:nvPr>
        </p:nvSpPr>
        <p:spPr>
          <a:xfrm>
            <a:off x="4643593" y="945768"/>
            <a:ext cx="3924339" cy="3564448"/>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53" name="Google Shape;53;p9"/>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54" name="Google Shape;54;p9"/>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55"/>
        <p:cNvGrpSpPr/>
        <p:nvPr/>
      </p:nvGrpSpPr>
      <p:grpSpPr>
        <a:xfrm>
          <a:off x="0" y="0"/>
          <a:ext cx="0" cy="0"/>
          <a:chOff x="0" y="0"/>
          <a:chExt cx="0" cy="0"/>
        </a:xfrm>
      </p:grpSpPr>
      <p:sp>
        <p:nvSpPr>
          <p:cNvPr id="56" name="Google Shape;56;p10"/>
          <p:cNvSpPr txBox="1">
            <a:spLocks noGrp="1"/>
          </p:cNvSpPr>
          <p:nvPr>
            <p:ph type="title"/>
          </p:nvPr>
        </p:nvSpPr>
        <p:spPr>
          <a:xfrm>
            <a:off x="552658" y="382696"/>
            <a:ext cx="6772155" cy="333425"/>
          </a:xfrm>
          <a:prstGeom prst="rect">
            <a:avLst/>
          </a:prstGeom>
          <a:noFill/>
          <a:ln>
            <a:noFill/>
          </a:ln>
        </p:spPr>
        <p:txBody>
          <a:bodyPr spcFirstLastPara="1" wrap="square" lIns="0" tIns="0" rIns="0" bIns="0" anchor="b" anchorCtr="0">
            <a:no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7" name="Google Shape;57;p10"/>
          <p:cNvSpPr txBox="1">
            <a:spLocks noGrp="1"/>
          </p:cNvSpPr>
          <p:nvPr>
            <p:ph type="body" idx="1"/>
          </p:nvPr>
        </p:nvSpPr>
        <p:spPr>
          <a:xfrm>
            <a:off x="556054" y="939255"/>
            <a:ext cx="2543762" cy="357096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20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298450" algn="l">
              <a:lnSpc>
                <a:spcPct val="100000"/>
              </a:lnSpc>
              <a:spcBef>
                <a:spcPts val="600"/>
              </a:spcBef>
              <a:spcAft>
                <a:spcPts val="0"/>
              </a:spcAft>
              <a:buSzPts val="1100"/>
              <a:buChar char="•"/>
              <a:defRPr sz="11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58" name="Google Shape;58;p10"/>
          <p:cNvSpPr txBox="1">
            <a:spLocks noGrp="1"/>
          </p:cNvSpPr>
          <p:nvPr>
            <p:ph type="body" idx="2"/>
          </p:nvPr>
        </p:nvSpPr>
        <p:spPr>
          <a:xfrm>
            <a:off x="3280712" y="939255"/>
            <a:ext cx="2543762" cy="357096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20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298450" algn="l">
              <a:lnSpc>
                <a:spcPct val="100000"/>
              </a:lnSpc>
              <a:spcBef>
                <a:spcPts val="600"/>
              </a:spcBef>
              <a:spcAft>
                <a:spcPts val="0"/>
              </a:spcAft>
              <a:buSzPts val="1100"/>
              <a:buChar char="•"/>
              <a:defRPr sz="11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59" name="Google Shape;59;p10"/>
          <p:cNvSpPr txBox="1">
            <a:spLocks noGrp="1"/>
          </p:cNvSpPr>
          <p:nvPr>
            <p:ph type="body" idx="3"/>
          </p:nvPr>
        </p:nvSpPr>
        <p:spPr>
          <a:xfrm>
            <a:off x="6024546" y="939255"/>
            <a:ext cx="2543762" cy="3570961"/>
          </a:xfrm>
          <a:prstGeom prst="rect">
            <a:avLst/>
          </a:prstGeom>
          <a:noFill/>
          <a:ln>
            <a:noFill/>
          </a:ln>
        </p:spPr>
        <p:txBody>
          <a:bodyPr spcFirstLastPara="1" wrap="square" lIns="0" tIns="0" rIns="0" bIns="0" anchor="t" anchorCtr="0">
            <a:noAutofit/>
          </a:bodyPr>
          <a:lstStyle>
            <a:lvl1pPr marL="457200" lvl="0" indent="-228600" algn="l">
              <a:spcBef>
                <a:spcPts val="1200"/>
              </a:spcBef>
              <a:spcAft>
                <a:spcPts val="0"/>
              </a:spcAft>
              <a:buSzPts val="1400"/>
              <a:buNone/>
              <a:defRPr sz="20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298450" algn="l">
              <a:lnSpc>
                <a:spcPct val="100000"/>
              </a:lnSpc>
              <a:spcBef>
                <a:spcPts val="600"/>
              </a:spcBef>
              <a:spcAft>
                <a:spcPts val="0"/>
              </a:spcAft>
              <a:buSzPts val="1100"/>
              <a:buChar char="•"/>
              <a:defRPr sz="1100"/>
            </a:lvl5pPr>
            <a:lvl6pPr marL="2743200" lvl="5" indent="-342900" algn="l">
              <a:spcBef>
                <a:spcPts val="360"/>
              </a:spcBef>
              <a:spcAft>
                <a:spcPts val="0"/>
              </a:spcAft>
              <a:buClr>
                <a:srgbClr val="727274"/>
              </a:buClr>
              <a:buSzPts val="1800"/>
              <a:buChar char="»"/>
              <a:defRPr/>
            </a:lvl6pPr>
            <a:lvl7pPr marL="3200400" lvl="6" indent="-342900" algn="l">
              <a:spcBef>
                <a:spcPts val="360"/>
              </a:spcBef>
              <a:spcAft>
                <a:spcPts val="0"/>
              </a:spcAft>
              <a:buClr>
                <a:srgbClr val="727274"/>
              </a:buClr>
              <a:buSzPts val="1800"/>
              <a:buChar char="»"/>
              <a:defRPr/>
            </a:lvl7pPr>
            <a:lvl8pPr marL="3657600" lvl="7" indent="-342900" algn="l">
              <a:spcBef>
                <a:spcPts val="360"/>
              </a:spcBef>
              <a:spcAft>
                <a:spcPts val="0"/>
              </a:spcAft>
              <a:buClr>
                <a:srgbClr val="727274"/>
              </a:buClr>
              <a:buSzPts val="1800"/>
              <a:buChar char="»"/>
              <a:defRPr/>
            </a:lvl8pPr>
            <a:lvl9pPr marL="4114800" lvl="8" indent="-342900" algn="l">
              <a:spcBef>
                <a:spcPts val="360"/>
              </a:spcBef>
              <a:spcAft>
                <a:spcPts val="0"/>
              </a:spcAft>
              <a:buClr>
                <a:srgbClr val="727274"/>
              </a:buClr>
              <a:buSzPts val="1800"/>
              <a:buChar char="»"/>
              <a:defRPr/>
            </a:lvl9pPr>
          </a:lstStyle>
          <a:p>
            <a:endParaRPr/>
          </a:p>
        </p:txBody>
      </p:sp>
      <p:sp>
        <p:nvSpPr>
          <p:cNvPr id="60" name="Google Shape;60;p10"/>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lvl="0" indent="0" algn="r">
              <a:spcBef>
                <a:spcPts val="0"/>
              </a:spcBef>
              <a:spcAft>
                <a:spcPts val="0"/>
              </a:spcAft>
              <a:buNone/>
              <a:defRPr sz="900" b="1">
                <a:solidFill>
                  <a:srgbClr val="FFFFFF"/>
                </a:solidFill>
                <a:latin typeface="Roboto"/>
                <a:ea typeface="Roboto"/>
                <a:cs typeface="Roboto"/>
                <a:sym typeface="Roboto"/>
              </a:defRPr>
            </a:lvl1pPr>
            <a:lvl2pPr marL="0" lvl="1" indent="0" algn="r">
              <a:spcBef>
                <a:spcPts val="0"/>
              </a:spcBef>
              <a:spcAft>
                <a:spcPts val="0"/>
              </a:spcAft>
              <a:buNone/>
              <a:defRPr sz="900" b="1">
                <a:solidFill>
                  <a:srgbClr val="FFFFFF"/>
                </a:solidFill>
                <a:latin typeface="Roboto"/>
                <a:ea typeface="Roboto"/>
                <a:cs typeface="Roboto"/>
                <a:sym typeface="Roboto"/>
              </a:defRPr>
            </a:lvl2pPr>
            <a:lvl3pPr marL="0" lvl="2" indent="0" algn="r">
              <a:spcBef>
                <a:spcPts val="0"/>
              </a:spcBef>
              <a:spcAft>
                <a:spcPts val="0"/>
              </a:spcAft>
              <a:buNone/>
              <a:defRPr sz="900" b="1">
                <a:solidFill>
                  <a:srgbClr val="FFFFFF"/>
                </a:solidFill>
                <a:latin typeface="Roboto"/>
                <a:ea typeface="Roboto"/>
                <a:cs typeface="Roboto"/>
                <a:sym typeface="Roboto"/>
              </a:defRPr>
            </a:lvl3pPr>
            <a:lvl4pPr marL="0" lvl="3" indent="0" algn="r">
              <a:spcBef>
                <a:spcPts val="0"/>
              </a:spcBef>
              <a:spcAft>
                <a:spcPts val="0"/>
              </a:spcAft>
              <a:buNone/>
              <a:defRPr sz="900" b="1">
                <a:solidFill>
                  <a:srgbClr val="FFFFFF"/>
                </a:solidFill>
                <a:latin typeface="Roboto"/>
                <a:ea typeface="Roboto"/>
                <a:cs typeface="Roboto"/>
                <a:sym typeface="Roboto"/>
              </a:defRPr>
            </a:lvl4pPr>
            <a:lvl5pPr marL="0" lvl="4" indent="0" algn="r">
              <a:spcBef>
                <a:spcPts val="0"/>
              </a:spcBef>
              <a:spcAft>
                <a:spcPts val="0"/>
              </a:spcAft>
              <a:buNone/>
              <a:defRPr sz="900" b="1">
                <a:solidFill>
                  <a:srgbClr val="FFFFFF"/>
                </a:solidFill>
                <a:latin typeface="Roboto"/>
                <a:ea typeface="Roboto"/>
                <a:cs typeface="Roboto"/>
                <a:sym typeface="Roboto"/>
              </a:defRPr>
            </a:lvl5pPr>
            <a:lvl6pPr marL="0" lvl="5" indent="0" algn="r">
              <a:spcBef>
                <a:spcPts val="0"/>
              </a:spcBef>
              <a:spcAft>
                <a:spcPts val="0"/>
              </a:spcAft>
              <a:buNone/>
              <a:defRPr sz="900" b="1">
                <a:solidFill>
                  <a:srgbClr val="FFFFFF"/>
                </a:solidFill>
                <a:latin typeface="Roboto"/>
                <a:ea typeface="Roboto"/>
                <a:cs typeface="Roboto"/>
                <a:sym typeface="Roboto"/>
              </a:defRPr>
            </a:lvl6pPr>
            <a:lvl7pPr marL="0" lvl="6" indent="0" algn="r">
              <a:spcBef>
                <a:spcPts val="0"/>
              </a:spcBef>
              <a:spcAft>
                <a:spcPts val="0"/>
              </a:spcAft>
              <a:buNone/>
              <a:defRPr sz="900" b="1">
                <a:solidFill>
                  <a:srgbClr val="FFFFFF"/>
                </a:solidFill>
                <a:latin typeface="Roboto"/>
                <a:ea typeface="Roboto"/>
                <a:cs typeface="Roboto"/>
                <a:sym typeface="Roboto"/>
              </a:defRPr>
            </a:lvl7pPr>
            <a:lvl8pPr marL="0" lvl="7" indent="0" algn="r">
              <a:spcBef>
                <a:spcPts val="0"/>
              </a:spcBef>
              <a:spcAft>
                <a:spcPts val="0"/>
              </a:spcAft>
              <a:buNone/>
              <a:defRPr sz="900" b="1">
                <a:solidFill>
                  <a:srgbClr val="FFFFFF"/>
                </a:solidFill>
                <a:latin typeface="Roboto"/>
                <a:ea typeface="Roboto"/>
                <a:cs typeface="Roboto"/>
                <a:sym typeface="Roboto"/>
              </a:defRPr>
            </a:lvl8pPr>
            <a:lvl9pPr marL="0" lvl="8" indent="0" algn="r">
              <a:spcBef>
                <a:spcPts val="0"/>
              </a:spcBef>
              <a:spcAft>
                <a:spcPts val="0"/>
              </a:spcAft>
              <a:buNone/>
              <a:defRPr sz="900" b="1">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61" name="Google Shape;61;p10"/>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sz="900" b="1">
                <a:solidFill>
                  <a:srgbClr val="FFFFFF"/>
                </a:solidFill>
                <a:latin typeface="Roboto"/>
                <a:ea typeface="Roboto"/>
                <a:cs typeface="Roboto"/>
                <a:sym typeface="Robo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10" Type="http://schemas.openxmlformats.org/officeDocument/2006/relationships/image" Target="../media/image10.png"/><Relationship Id="rId4" Type="http://schemas.openxmlformats.org/officeDocument/2006/relationships/slideLayout" Target="../slideLayouts/slideLayout20.xml"/><Relationship Id="rId9" Type="http://schemas.openxmlformats.org/officeDocument/2006/relationships/image" Target="../media/image15.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background.jpg"/>
          <p:cNvPicPr preferRelativeResize="0"/>
          <p:nvPr/>
        </p:nvPicPr>
        <p:blipFill rotWithShape="1">
          <a:blip r:embed="rId18">
            <a:alphaModFix/>
          </a:blip>
          <a:srcRect/>
          <a:stretch/>
        </p:blipFill>
        <p:spPr>
          <a:xfrm>
            <a:off x="0" y="14942"/>
            <a:ext cx="9144000" cy="5143500"/>
          </a:xfrm>
          <a:prstGeom prst="rect">
            <a:avLst/>
          </a:prstGeom>
          <a:noFill/>
          <a:ln>
            <a:noFill/>
          </a:ln>
        </p:spPr>
      </p:pic>
      <p:cxnSp>
        <p:nvCxnSpPr>
          <p:cNvPr id="11" name="Google Shape;11;p1"/>
          <p:cNvCxnSpPr/>
          <p:nvPr/>
        </p:nvCxnSpPr>
        <p:spPr>
          <a:xfrm>
            <a:off x="553590" y="787019"/>
            <a:ext cx="8034356" cy="0"/>
          </a:xfrm>
          <a:prstGeom prst="straightConnector1">
            <a:avLst/>
          </a:prstGeom>
          <a:noFill/>
          <a:ln w="12700" cap="flat" cmpd="sng">
            <a:solidFill>
              <a:schemeClr val="accent2"/>
            </a:solidFill>
            <a:prstDash val="solid"/>
            <a:round/>
            <a:headEnd type="none" w="med" len="med"/>
            <a:tailEnd type="none" w="med" len="med"/>
          </a:ln>
        </p:spPr>
      </p:cxnSp>
      <p:sp>
        <p:nvSpPr>
          <p:cNvPr id="12" name="Google Shape;12;p1"/>
          <p:cNvSpPr txBox="1">
            <a:spLocks noGrp="1"/>
          </p:cNvSpPr>
          <p:nvPr>
            <p:ph type="title"/>
          </p:nvPr>
        </p:nvSpPr>
        <p:spPr>
          <a:xfrm>
            <a:off x="547080" y="386220"/>
            <a:ext cx="6777732" cy="333425"/>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2600" b="1" i="0" u="none" strike="noStrike" cap="none">
                <a:solidFill>
                  <a:schemeClr val="accent1"/>
                </a:solidFill>
                <a:latin typeface="Roboto"/>
                <a:ea typeface="Roboto"/>
                <a:cs typeface="Roboto"/>
                <a:sym typeface="Roboto"/>
              </a:defRPr>
            </a:lvl1pPr>
            <a:lvl2pPr marR="0" lvl="1"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3pPr>
            <a:lvl4pPr marR="0" lvl="3"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4pPr>
            <a:lvl5pPr marR="0" lvl="4"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5pPr>
            <a:lvl6pPr marR="0" lvl="5"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1"/>
          <p:cNvSpPr txBox="1">
            <a:spLocks noGrp="1"/>
          </p:cNvSpPr>
          <p:nvPr>
            <p:ph type="body" idx="1"/>
          </p:nvPr>
        </p:nvSpPr>
        <p:spPr>
          <a:xfrm>
            <a:off x="547080" y="939255"/>
            <a:ext cx="8056359" cy="3570961"/>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SzPts val="1400"/>
              <a:buNone/>
              <a:defRPr sz="1800" b="0" i="0" u="none" strike="noStrike" cap="none">
                <a:solidFill>
                  <a:schemeClr val="dk1"/>
                </a:solidFill>
                <a:latin typeface="Roboto"/>
                <a:ea typeface="Roboto"/>
                <a:cs typeface="Roboto"/>
                <a:sym typeface="Roboto"/>
              </a:defRPr>
            </a:lvl1pPr>
            <a:lvl2pPr marL="914400" marR="0" lvl="1" indent="-317500" algn="l" rtl="0">
              <a:spcBef>
                <a:spcPts val="600"/>
              </a:spcBef>
              <a:spcAft>
                <a:spcPts val="0"/>
              </a:spcAft>
              <a:buClr>
                <a:schemeClr val="accent1"/>
              </a:buClr>
              <a:buSzPts val="1400"/>
              <a:buFont typeface="Arial"/>
              <a:buChar char="•"/>
              <a:defRPr sz="1400" b="0" i="0" u="none" strike="noStrike" cap="none">
                <a:solidFill>
                  <a:srgbClr val="758185"/>
                </a:solidFill>
                <a:latin typeface="Roboto"/>
                <a:ea typeface="Roboto"/>
                <a:cs typeface="Roboto"/>
                <a:sym typeface="Roboto"/>
              </a:defRPr>
            </a:lvl2pPr>
            <a:lvl3pPr marL="1371600" marR="0" lvl="2" indent="-304800" algn="l" rtl="0">
              <a:spcBef>
                <a:spcPts val="600"/>
              </a:spcBef>
              <a:spcAft>
                <a:spcPts val="0"/>
              </a:spcAft>
              <a:buClr>
                <a:schemeClr val="accent4"/>
              </a:buClr>
              <a:buSzPts val="1200"/>
              <a:buFont typeface="Arial"/>
              <a:buChar char="•"/>
              <a:defRPr sz="1200" b="0" i="0" u="none" strike="noStrike" cap="none">
                <a:solidFill>
                  <a:srgbClr val="758185"/>
                </a:solidFill>
                <a:latin typeface="Roboto"/>
                <a:ea typeface="Roboto"/>
                <a:cs typeface="Roboto"/>
                <a:sym typeface="Roboto"/>
              </a:defRPr>
            </a:lvl3pPr>
            <a:lvl4pPr marL="1828800" marR="0" lvl="3" indent="-298450" algn="l" rtl="0">
              <a:spcBef>
                <a:spcPts val="600"/>
              </a:spcBef>
              <a:spcAft>
                <a:spcPts val="0"/>
              </a:spcAft>
              <a:buClr>
                <a:schemeClr val="accent5"/>
              </a:buClr>
              <a:buSzPts val="1100"/>
              <a:buFont typeface="Arial"/>
              <a:buChar char="•"/>
              <a:defRPr sz="1100" b="0" i="0" u="none" strike="noStrike" cap="none">
                <a:solidFill>
                  <a:srgbClr val="758185"/>
                </a:solidFill>
                <a:latin typeface="Roboto"/>
                <a:ea typeface="Roboto"/>
                <a:cs typeface="Roboto"/>
                <a:sym typeface="Roboto"/>
              </a:defRPr>
            </a:lvl4pPr>
            <a:lvl5pPr marL="2286000" marR="0" lvl="4" indent="-292100" algn="l" rtl="0">
              <a:lnSpc>
                <a:spcPct val="100000"/>
              </a:lnSpc>
              <a:spcBef>
                <a:spcPts val="600"/>
              </a:spcBef>
              <a:spcAft>
                <a:spcPts val="0"/>
              </a:spcAft>
              <a:buClr>
                <a:schemeClr val="accent6"/>
              </a:buClr>
              <a:buSzPts val="1000"/>
              <a:buFont typeface="Arial"/>
              <a:buChar char="•"/>
              <a:defRPr sz="1000" b="0" i="0" u="none" strike="noStrike" cap="none">
                <a:solidFill>
                  <a:srgbClr val="758185"/>
                </a:solidFill>
                <a:latin typeface="Roboto"/>
                <a:ea typeface="Roboto"/>
                <a:cs typeface="Roboto"/>
                <a:sym typeface="Roboto"/>
              </a:defRPr>
            </a:lvl5pPr>
            <a:lvl6pPr marL="2743200" marR="0" lvl="5"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6pPr>
            <a:lvl7pPr marL="3200400" marR="0" lvl="6"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7pPr>
            <a:lvl8pPr marL="3657600" marR="0" lvl="7"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8pPr>
            <a:lvl9pPr marL="4114800" marR="0" lvl="8"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6695891" y="4870068"/>
            <a:ext cx="1905000" cy="138499"/>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900" b="1" i="0" u="none" strike="noStrike" cap="none">
                <a:solidFill>
                  <a:srgbClr val="FFFFFF"/>
                </a:solidFill>
                <a:latin typeface="Roboto"/>
                <a:ea typeface="Roboto"/>
                <a:cs typeface="Roboto"/>
                <a:sym typeface="Roboto"/>
              </a:defRPr>
            </a:lvl1pPr>
            <a:lvl2pPr marL="0" marR="0" lvl="1" indent="0" algn="r" rtl="0">
              <a:spcBef>
                <a:spcPts val="0"/>
              </a:spcBef>
              <a:spcAft>
                <a:spcPts val="0"/>
              </a:spcAft>
              <a:buNone/>
              <a:defRPr sz="900" b="1" i="0" u="none" strike="noStrike" cap="none">
                <a:solidFill>
                  <a:srgbClr val="FFFFFF"/>
                </a:solidFill>
                <a:latin typeface="Roboto"/>
                <a:ea typeface="Roboto"/>
                <a:cs typeface="Roboto"/>
                <a:sym typeface="Roboto"/>
              </a:defRPr>
            </a:lvl2pPr>
            <a:lvl3pPr marL="0" marR="0" lvl="2" indent="0" algn="r" rtl="0">
              <a:spcBef>
                <a:spcPts val="0"/>
              </a:spcBef>
              <a:spcAft>
                <a:spcPts val="0"/>
              </a:spcAft>
              <a:buNone/>
              <a:defRPr sz="900" b="1" i="0" u="none" strike="noStrike" cap="none">
                <a:solidFill>
                  <a:srgbClr val="FFFFFF"/>
                </a:solidFill>
                <a:latin typeface="Roboto"/>
                <a:ea typeface="Roboto"/>
                <a:cs typeface="Roboto"/>
                <a:sym typeface="Roboto"/>
              </a:defRPr>
            </a:lvl3pPr>
            <a:lvl4pPr marL="0" marR="0" lvl="3" indent="0" algn="r" rtl="0">
              <a:spcBef>
                <a:spcPts val="0"/>
              </a:spcBef>
              <a:spcAft>
                <a:spcPts val="0"/>
              </a:spcAft>
              <a:buNone/>
              <a:defRPr sz="900" b="1" i="0" u="none" strike="noStrike" cap="none">
                <a:solidFill>
                  <a:srgbClr val="FFFFFF"/>
                </a:solidFill>
                <a:latin typeface="Roboto"/>
                <a:ea typeface="Roboto"/>
                <a:cs typeface="Roboto"/>
                <a:sym typeface="Roboto"/>
              </a:defRPr>
            </a:lvl4pPr>
            <a:lvl5pPr marL="0" marR="0" lvl="4" indent="0" algn="r" rtl="0">
              <a:spcBef>
                <a:spcPts val="0"/>
              </a:spcBef>
              <a:spcAft>
                <a:spcPts val="0"/>
              </a:spcAft>
              <a:buNone/>
              <a:defRPr sz="900" b="1" i="0" u="none" strike="noStrike" cap="none">
                <a:solidFill>
                  <a:srgbClr val="FFFFFF"/>
                </a:solidFill>
                <a:latin typeface="Roboto"/>
                <a:ea typeface="Roboto"/>
                <a:cs typeface="Roboto"/>
                <a:sym typeface="Roboto"/>
              </a:defRPr>
            </a:lvl5pPr>
            <a:lvl6pPr marL="0" marR="0" lvl="5" indent="0" algn="r" rtl="0">
              <a:spcBef>
                <a:spcPts val="0"/>
              </a:spcBef>
              <a:spcAft>
                <a:spcPts val="0"/>
              </a:spcAft>
              <a:buNone/>
              <a:defRPr sz="900" b="1" i="0" u="none" strike="noStrike" cap="none">
                <a:solidFill>
                  <a:srgbClr val="FFFFFF"/>
                </a:solidFill>
                <a:latin typeface="Roboto"/>
                <a:ea typeface="Roboto"/>
                <a:cs typeface="Roboto"/>
                <a:sym typeface="Roboto"/>
              </a:defRPr>
            </a:lvl6pPr>
            <a:lvl7pPr marL="0" marR="0" lvl="6" indent="0" algn="r" rtl="0">
              <a:spcBef>
                <a:spcPts val="0"/>
              </a:spcBef>
              <a:spcAft>
                <a:spcPts val="0"/>
              </a:spcAft>
              <a:buNone/>
              <a:defRPr sz="900" b="1" i="0" u="none" strike="noStrike" cap="none">
                <a:solidFill>
                  <a:srgbClr val="FFFFFF"/>
                </a:solidFill>
                <a:latin typeface="Roboto"/>
                <a:ea typeface="Roboto"/>
                <a:cs typeface="Roboto"/>
                <a:sym typeface="Roboto"/>
              </a:defRPr>
            </a:lvl7pPr>
            <a:lvl8pPr marL="0" marR="0" lvl="7" indent="0" algn="r" rtl="0">
              <a:spcBef>
                <a:spcPts val="0"/>
              </a:spcBef>
              <a:spcAft>
                <a:spcPts val="0"/>
              </a:spcAft>
              <a:buNone/>
              <a:defRPr sz="900" b="1" i="0" u="none" strike="noStrike" cap="none">
                <a:solidFill>
                  <a:srgbClr val="FFFFFF"/>
                </a:solidFill>
                <a:latin typeface="Roboto"/>
                <a:ea typeface="Roboto"/>
                <a:cs typeface="Roboto"/>
                <a:sym typeface="Roboto"/>
              </a:defRPr>
            </a:lvl8pPr>
            <a:lvl9pPr marL="0" marR="0" lvl="8" indent="0" algn="r" rtl="0">
              <a:spcBef>
                <a:spcPts val="0"/>
              </a:spcBef>
              <a:spcAft>
                <a:spcPts val="0"/>
              </a:spcAft>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5" name="Google Shape;15;p1"/>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1" i="0" u="none" strike="noStrike" cap="none">
                <a:solidFill>
                  <a:srgbClr val="FFFFFF"/>
                </a:solidFill>
                <a:latin typeface="Roboto"/>
                <a:ea typeface="Roboto"/>
                <a:cs typeface="Roboto"/>
                <a:sym typeface="Roboto"/>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pic>
        <p:nvPicPr>
          <p:cNvPr id="16" name="Google Shape;16;p1" descr="amia-logo_color.png"/>
          <p:cNvPicPr preferRelativeResize="0"/>
          <p:nvPr/>
        </p:nvPicPr>
        <p:blipFill rotWithShape="1">
          <a:blip r:embed="rId19">
            <a:alphaModFix/>
          </a:blip>
          <a:srcRect/>
          <a:stretch/>
        </p:blipFill>
        <p:spPr>
          <a:xfrm>
            <a:off x="7475838" y="384421"/>
            <a:ext cx="1132702" cy="287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pic>
        <p:nvPicPr>
          <p:cNvPr id="123" name="Google Shape;123;p18" descr="background.jpg"/>
          <p:cNvPicPr preferRelativeResize="0"/>
          <p:nvPr/>
        </p:nvPicPr>
        <p:blipFill rotWithShape="1">
          <a:blip r:embed="rId9">
            <a:alphaModFix/>
          </a:blip>
          <a:srcRect/>
          <a:stretch/>
        </p:blipFill>
        <p:spPr>
          <a:xfrm>
            <a:off x="0" y="0"/>
            <a:ext cx="9144000" cy="5143500"/>
          </a:xfrm>
          <a:prstGeom prst="rect">
            <a:avLst/>
          </a:prstGeom>
          <a:noFill/>
          <a:ln>
            <a:noFill/>
          </a:ln>
        </p:spPr>
      </p:pic>
      <p:cxnSp>
        <p:nvCxnSpPr>
          <p:cNvPr id="124" name="Google Shape;124;p18"/>
          <p:cNvCxnSpPr/>
          <p:nvPr/>
        </p:nvCxnSpPr>
        <p:spPr>
          <a:xfrm>
            <a:off x="553590" y="787019"/>
            <a:ext cx="8034356" cy="0"/>
          </a:xfrm>
          <a:prstGeom prst="straightConnector1">
            <a:avLst/>
          </a:prstGeom>
          <a:noFill/>
          <a:ln w="12700" cap="flat" cmpd="sng">
            <a:solidFill>
              <a:schemeClr val="accent2"/>
            </a:solidFill>
            <a:prstDash val="solid"/>
            <a:round/>
            <a:headEnd type="none" w="med" len="med"/>
            <a:tailEnd type="none" w="med" len="med"/>
          </a:ln>
        </p:spPr>
      </p:cxnSp>
      <p:sp>
        <p:nvSpPr>
          <p:cNvPr id="125" name="Google Shape;125;p18"/>
          <p:cNvSpPr txBox="1">
            <a:spLocks noGrp="1"/>
          </p:cNvSpPr>
          <p:nvPr>
            <p:ph type="title"/>
          </p:nvPr>
        </p:nvSpPr>
        <p:spPr>
          <a:xfrm>
            <a:off x="547080" y="399556"/>
            <a:ext cx="6777732" cy="320088"/>
          </a:xfrm>
          <a:prstGeom prst="rect">
            <a:avLst/>
          </a:prstGeom>
          <a:noFill/>
          <a:ln>
            <a:noFill/>
          </a:ln>
        </p:spPr>
        <p:txBody>
          <a:bodyPr spcFirstLastPara="1" wrap="square" lIns="0" tIns="0" rIns="0" bIns="0" anchor="b" anchorCtr="0">
            <a:noAutofit/>
          </a:bodyPr>
          <a:lstStyle>
            <a:lvl1pPr marR="0" lvl="0" algn="l" rtl="0">
              <a:lnSpc>
                <a:spcPct val="80000"/>
              </a:lnSpc>
              <a:spcBef>
                <a:spcPts val="0"/>
              </a:spcBef>
              <a:spcAft>
                <a:spcPts val="0"/>
              </a:spcAft>
              <a:buSzPts val="1400"/>
              <a:buNone/>
              <a:defRPr sz="2600" b="1"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3pPr>
            <a:lvl4pPr marR="0" lvl="3"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4pPr>
            <a:lvl5pPr marR="0" lvl="4" algn="l" rtl="0">
              <a:lnSpc>
                <a:spcPct val="90000"/>
              </a:lnSpc>
              <a:spcBef>
                <a:spcPts val="0"/>
              </a:spcBef>
              <a:spcAft>
                <a:spcPts val="0"/>
              </a:spcAft>
              <a:buSzPts val="1400"/>
              <a:buNone/>
              <a:defRPr sz="2800" b="0" i="0" u="none" strike="noStrike" cap="none">
                <a:solidFill>
                  <a:schemeClr val="lt1"/>
                </a:solidFill>
                <a:latin typeface="Calibri"/>
                <a:ea typeface="Calibri"/>
                <a:cs typeface="Calibri"/>
                <a:sym typeface="Calibri"/>
              </a:defRPr>
            </a:lvl5pPr>
            <a:lvl6pPr marR="0" lvl="5"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0"/>
              </a:spcBef>
              <a:spcAft>
                <a:spcPts val="0"/>
              </a:spcAft>
              <a:buSzPts val="1400"/>
              <a:buNone/>
              <a:defRPr sz="30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18"/>
          <p:cNvSpPr txBox="1">
            <a:spLocks noGrp="1"/>
          </p:cNvSpPr>
          <p:nvPr>
            <p:ph type="body" idx="1"/>
          </p:nvPr>
        </p:nvSpPr>
        <p:spPr>
          <a:xfrm>
            <a:off x="547078" y="939255"/>
            <a:ext cx="8056359" cy="3570961"/>
          </a:xfrm>
          <a:prstGeom prst="rect">
            <a:avLst/>
          </a:prstGeom>
          <a:noFill/>
          <a:ln>
            <a:noFill/>
          </a:ln>
        </p:spPr>
        <p:txBody>
          <a:bodyPr spcFirstLastPara="1" wrap="square" lIns="0" tIns="0" rIns="0" bIns="0" anchor="t" anchorCtr="0">
            <a:noAutofit/>
          </a:bodyPr>
          <a:lstStyle>
            <a:lvl1pPr marL="457200" marR="0" lvl="0" indent="-228600" algn="l" rtl="0">
              <a:spcBef>
                <a:spcPts val="1200"/>
              </a:spcBef>
              <a:spcAft>
                <a:spcPts val="0"/>
              </a:spcAft>
              <a:buSzPts val="1400"/>
              <a:buNone/>
              <a:defRPr sz="1800" b="0" i="0" u="none" strike="noStrike" cap="none">
                <a:solidFill>
                  <a:schemeClr val="dk1"/>
                </a:solidFill>
                <a:latin typeface="Arial"/>
                <a:ea typeface="Arial"/>
                <a:cs typeface="Arial"/>
                <a:sym typeface="Arial"/>
              </a:defRPr>
            </a:lvl1pPr>
            <a:lvl2pPr marL="914400" marR="0" lvl="1" indent="-317500" algn="l" rtl="0">
              <a:spcBef>
                <a:spcPts val="600"/>
              </a:spcBef>
              <a:spcAft>
                <a:spcPts val="0"/>
              </a:spcAft>
              <a:buClr>
                <a:schemeClr val="accent1"/>
              </a:buClr>
              <a:buSzPts val="1400"/>
              <a:buFont typeface="Arial"/>
              <a:buChar char="•"/>
              <a:defRPr sz="1400" b="0" i="0" u="none" strike="noStrike" cap="none">
                <a:solidFill>
                  <a:srgbClr val="758185"/>
                </a:solidFill>
                <a:latin typeface="Roboto"/>
                <a:ea typeface="Roboto"/>
                <a:cs typeface="Roboto"/>
                <a:sym typeface="Roboto"/>
              </a:defRPr>
            </a:lvl2pPr>
            <a:lvl3pPr marL="1371600" marR="0" lvl="2" indent="-304800" algn="l" rtl="0">
              <a:spcBef>
                <a:spcPts val="600"/>
              </a:spcBef>
              <a:spcAft>
                <a:spcPts val="0"/>
              </a:spcAft>
              <a:buClr>
                <a:schemeClr val="accent4"/>
              </a:buClr>
              <a:buSzPts val="1200"/>
              <a:buFont typeface="Arial"/>
              <a:buChar char="•"/>
              <a:defRPr sz="1200" b="0" i="0" u="none" strike="noStrike" cap="none">
                <a:solidFill>
                  <a:srgbClr val="758185"/>
                </a:solidFill>
                <a:latin typeface="Roboto"/>
                <a:ea typeface="Roboto"/>
                <a:cs typeface="Roboto"/>
                <a:sym typeface="Roboto"/>
              </a:defRPr>
            </a:lvl3pPr>
            <a:lvl4pPr marL="1828800" marR="0" lvl="3" indent="-298450" algn="l" rtl="0">
              <a:spcBef>
                <a:spcPts val="600"/>
              </a:spcBef>
              <a:spcAft>
                <a:spcPts val="0"/>
              </a:spcAft>
              <a:buClr>
                <a:schemeClr val="accent5"/>
              </a:buClr>
              <a:buSzPts val="1100"/>
              <a:buFont typeface="Arial"/>
              <a:buChar char="•"/>
              <a:defRPr sz="1100" b="0" i="0" u="none" strike="noStrike" cap="none">
                <a:solidFill>
                  <a:srgbClr val="758185"/>
                </a:solidFill>
                <a:latin typeface="Roboto"/>
                <a:ea typeface="Roboto"/>
                <a:cs typeface="Roboto"/>
                <a:sym typeface="Roboto"/>
              </a:defRPr>
            </a:lvl4pPr>
            <a:lvl5pPr marL="2286000" marR="0" lvl="4" indent="-292100" algn="l" rtl="0">
              <a:lnSpc>
                <a:spcPct val="100000"/>
              </a:lnSpc>
              <a:spcBef>
                <a:spcPts val="600"/>
              </a:spcBef>
              <a:spcAft>
                <a:spcPts val="0"/>
              </a:spcAft>
              <a:buClr>
                <a:schemeClr val="accent6"/>
              </a:buClr>
              <a:buSzPts val="1000"/>
              <a:buFont typeface="Arial"/>
              <a:buChar char="•"/>
              <a:defRPr sz="1000" b="0" i="0" u="none" strike="noStrike" cap="none">
                <a:solidFill>
                  <a:srgbClr val="758185"/>
                </a:solidFill>
                <a:latin typeface="Roboto"/>
                <a:ea typeface="Roboto"/>
                <a:cs typeface="Roboto"/>
                <a:sym typeface="Roboto"/>
              </a:defRPr>
            </a:lvl5pPr>
            <a:lvl6pPr marL="2743200" marR="0" lvl="5"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6pPr>
            <a:lvl7pPr marL="3200400" marR="0" lvl="6"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7pPr>
            <a:lvl8pPr marL="3657600" marR="0" lvl="7"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8pPr>
            <a:lvl9pPr marL="4114800" marR="0" lvl="8" indent="-323850" algn="l" rtl="0">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9pPr>
          </a:lstStyle>
          <a:p>
            <a:endParaRPr/>
          </a:p>
        </p:txBody>
      </p:sp>
      <p:sp>
        <p:nvSpPr>
          <p:cNvPr id="127" name="Google Shape;127;p18"/>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lvl1pPr marL="0" marR="0" lvl="0" indent="0" algn="r" rtl="0">
              <a:spcBef>
                <a:spcPts val="0"/>
              </a:spcBef>
              <a:spcAft>
                <a:spcPts val="0"/>
              </a:spcAft>
              <a:buNone/>
              <a:defRPr sz="900" b="1" i="0" u="none" strike="noStrike" cap="none">
                <a:solidFill>
                  <a:srgbClr val="FFFFFF"/>
                </a:solidFill>
                <a:latin typeface="Roboto"/>
                <a:ea typeface="Roboto"/>
                <a:cs typeface="Roboto"/>
                <a:sym typeface="Roboto"/>
              </a:defRPr>
            </a:lvl1pPr>
            <a:lvl2pPr marL="0" marR="0" lvl="1" indent="0" algn="r" rtl="0">
              <a:spcBef>
                <a:spcPts val="0"/>
              </a:spcBef>
              <a:spcAft>
                <a:spcPts val="0"/>
              </a:spcAft>
              <a:buNone/>
              <a:defRPr sz="900" b="1" i="0" u="none" strike="noStrike" cap="none">
                <a:solidFill>
                  <a:srgbClr val="FFFFFF"/>
                </a:solidFill>
                <a:latin typeface="Roboto"/>
                <a:ea typeface="Roboto"/>
                <a:cs typeface="Roboto"/>
                <a:sym typeface="Roboto"/>
              </a:defRPr>
            </a:lvl2pPr>
            <a:lvl3pPr marL="0" marR="0" lvl="2" indent="0" algn="r" rtl="0">
              <a:spcBef>
                <a:spcPts val="0"/>
              </a:spcBef>
              <a:spcAft>
                <a:spcPts val="0"/>
              </a:spcAft>
              <a:buNone/>
              <a:defRPr sz="900" b="1" i="0" u="none" strike="noStrike" cap="none">
                <a:solidFill>
                  <a:srgbClr val="FFFFFF"/>
                </a:solidFill>
                <a:latin typeface="Roboto"/>
                <a:ea typeface="Roboto"/>
                <a:cs typeface="Roboto"/>
                <a:sym typeface="Roboto"/>
              </a:defRPr>
            </a:lvl3pPr>
            <a:lvl4pPr marL="0" marR="0" lvl="3" indent="0" algn="r" rtl="0">
              <a:spcBef>
                <a:spcPts val="0"/>
              </a:spcBef>
              <a:spcAft>
                <a:spcPts val="0"/>
              </a:spcAft>
              <a:buNone/>
              <a:defRPr sz="900" b="1" i="0" u="none" strike="noStrike" cap="none">
                <a:solidFill>
                  <a:srgbClr val="FFFFFF"/>
                </a:solidFill>
                <a:latin typeface="Roboto"/>
                <a:ea typeface="Roboto"/>
                <a:cs typeface="Roboto"/>
                <a:sym typeface="Roboto"/>
              </a:defRPr>
            </a:lvl4pPr>
            <a:lvl5pPr marL="0" marR="0" lvl="4" indent="0" algn="r" rtl="0">
              <a:spcBef>
                <a:spcPts val="0"/>
              </a:spcBef>
              <a:spcAft>
                <a:spcPts val="0"/>
              </a:spcAft>
              <a:buNone/>
              <a:defRPr sz="900" b="1" i="0" u="none" strike="noStrike" cap="none">
                <a:solidFill>
                  <a:srgbClr val="FFFFFF"/>
                </a:solidFill>
                <a:latin typeface="Roboto"/>
                <a:ea typeface="Roboto"/>
                <a:cs typeface="Roboto"/>
                <a:sym typeface="Roboto"/>
              </a:defRPr>
            </a:lvl5pPr>
            <a:lvl6pPr marL="0" marR="0" lvl="5" indent="0" algn="r" rtl="0">
              <a:spcBef>
                <a:spcPts val="0"/>
              </a:spcBef>
              <a:spcAft>
                <a:spcPts val="0"/>
              </a:spcAft>
              <a:buNone/>
              <a:defRPr sz="900" b="1" i="0" u="none" strike="noStrike" cap="none">
                <a:solidFill>
                  <a:srgbClr val="FFFFFF"/>
                </a:solidFill>
                <a:latin typeface="Roboto"/>
                <a:ea typeface="Roboto"/>
                <a:cs typeface="Roboto"/>
                <a:sym typeface="Roboto"/>
              </a:defRPr>
            </a:lvl6pPr>
            <a:lvl7pPr marL="0" marR="0" lvl="6" indent="0" algn="r" rtl="0">
              <a:spcBef>
                <a:spcPts val="0"/>
              </a:spcBef>
              <a:spcAft>
                <a:spcPts val="0"/>
              </a:spcAft>
              <a:buNone/>
              <a:defRPr sz="900" b="1" i="0" u="none" strike="noStrike" cap="none">
                <a:solidFill>
                  <a:srgbClr val="FFFFFF"/>
                </a:solidFill>
                <a:latin typeface="Roboto"/>
                <a:ea typeface="Roboto"/>
                <a:cs typeface="Roboto"/>
                <a:sym typeface="Roboto"/>
              </a:defRPr>
            </a:lvl7pPr>
            <a:lvl8pPr marL="0" marR="0" lvl="7" indent="0" algn="r" rtl="0">
              <a:spcBef>
                <a:spcPts val="0"/>
              </a:spcBef>
              <a:spcAft>
                <a:spcPts val="0"/>
              </a:spcAft>
              <a:buNone/>
              <a:defRPr sz="900" b="1" i="0" u="none" strike="noStrike" cap="none">
                <a:solidFill>
                  <a:srgbClr val="FFFFFF"/>
                </a:solidFill>
                <a:latin typeface="Roboto"/>
                <a:ea typeface="Roboto"/>
                <a:cs typeface="Roboto"/>
                <a:sym typeface="Roboto"/>
              </a:defRPr>
            </a:lvl8pPr>
            <a:lvl9pPr marL="0" marR="0" lvl="8" indent="0" algn="r" rtl="0">
              <a:spcBef>
                <a:spcPts val="0"/>
              </a:spcBef>
              <a:spcAft>
                <a:spcPts val="0"/>
              </a:spcAft>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a:p>
        </p:txBody>
      </p:sp>
      <p:sp>
        <p:nvSpPr>
          <p:cNvPr id="128" name="Google Shape;128;p18"/>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900" b="1" i="0" u="none" strike="noStrike" cap="none">
                <a:solidFill>
                  <a:srgbClr val="FFFFFF"/>
                </a:solidFill>
                <a:latin typeface="Roboto"/>
                <a:ea typeface="Roboto"/>
                <a:cs typeface="Roboto"/>
                <a:sym typeface="Roboto"/>
              </a:defRPr>
            </a:lvl1pPr>
            <a:lvl2pPr marR="0" lvl="1" algn="l" rtl="0">
              <a:spcBef>
                <a:spcPts val="0"/>
              </a:spcBef>
              <a:spcAft>
                <a:spcPts val="0"/>
              </a:spcAft>
              <a:buSzPts val="1400"/>
              <a:buNone/>
              <a:defRPr sz="24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24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24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24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24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24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24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2400" b="0" i="0" u="none" strike="noStrike" cap="none">
                <a:solidFill>
                  <a:schemeClr val="dk1"/>
                </a:solidFill>
                <a:latin typeface="Arial"/>
                <a:ea typeface="Arial"/>
                <a:cs typeface="Arial"/>
                <a:sym typeface="Arial"/>
              </a:defRPr>
            </a:lvl9pPr>
          </a:lstStyle>
          <a:p>
            <a:endParaRPr/>
          </a:p>
        </p:txBody>
      </p:sp>
      <p:pic>
        <p:nvPicPr>
          <p:cNvPr id="129" name="Google Shape;129;p18" descr="amia-logo_color.png"/>
          <p:cNvPicPr preferRelativeResize="0"/>
          <p:nvPr/>
        </p:nvPicPr>
        <p:blipFill rotWithShape="1">
          <a:blip r:embed="rId10">
            <a:alphaModFix/>
          </a:blip>
          <a:srcRect/>
          <a:stretch/>
        </p:blipFill>
        <p:spPr>
          <a:xfrm>
            <a:off x="7475838" y="384420"/>
            <a:ext cx="1132702" cy="287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2.xml"/><Relationship Id="rId6" Type="http://schemas.openxmlformats.org/officeDocument/2006/relationships/image" Target="../media/image25.png"/><Relationship Id="rId5" Type="http://schemas.openxmlformats.org/officeDocument/2006/relationships/notesSlide" Target="../notesSlides/notesSlide10.xml"/><Relationship Id="rId4"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25.png"/><Relationship Id="rId2" Type="http://schemas.microsoft.com/office/2007/relationships/media" Target="../media/media11.m4a"/><Relationship Id="rId1" Type="http://schemas.openxmlformats.org/officeDocument/2006/relationships/tags" Target="../tags/tag3.xml"/><Relationship Id="rId6" Type="http://schemas.openxmlformats.org/officeDocument/2006/relationships/image" Target="../media/image32.emf"/><Relationship Id="rId5" Type="http://schemas.openxmlformats.org/officeDocument/2006/relationships/notesSlide" Target="../notesSlides/notesSlide11.xml"/><Relationship Id="rId4"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5.png"/><Relationship Id="rId5" Type="http://schemas.openxmlformats.org/officeDocument/2006/relationships/image" Target="../media/image3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2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5.png"/><Relationship Id="rId5" Type="http://schemas.openxmlformats.org/officeDocument/2006/relationships/image" Target="../media/image29.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5.png"/><Relationship Id="rId5" Type="http://schemas.openxmlformats.org/officeDocument/2006/relationships/image" Target="../media/image3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1.xml"/><Relationship Id="rId6" Type="http://schemas.openxmlformats.org/officeDocument/2006/relationships/image" Target="../media/image25.png"/><Relationship Id="rId5" Type="http://schemas.openxmlformats.org/officeDocument/2006/relationships/notesSlide" Target="../notesSlides/notesSlide9.xml"/><Relationship Id="rId4"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txBox="1">
            <a:spLocks noGrp="1"/>
          </p:cNvSpPr>
          <p:nvPr>
            <p:ph type="subTitle" idx="1"/>
          </p:nvPr>
        </p:nvSpPr>
        <p:spPr>
          <a:xfrm>
            <a:off x="553606" y="2651143"/>
            <a:ext cx="7151400" cy="923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400"/>
              <a:buFont typeface="Arial"/>
              <a:buNone/>
            </a:pPr>
            <a:r>
              <a:rPr lang="en-US" b="0"/>
              <a:t>Presenter</a:t>
            </a:r>
            <a:r>
              <a:rPr lang="en-US"/>
              <a:t> : Mani Sotoodeh 					</a:t>
            </a:r>
            <a:endParaRPr/>
          </a:p>
          <a:p>
            <a:pPr marL="0" lvl="1" indent="0" algn="l" rtl="0">
              <a:spcBef>
                <a:spcPts val="400"/>
              </a:spcBef>
              <a:spcAft>
                <a:spcPts val="0"/>
              </a:spcAft>
              <a:buSzPts val="1200"/>
              <a:buNone/>
            </a:pPr>
            <a:r>
              <a:rPr lang="en-US" sz="1400">
                <a:solidFill>
                  <a:schemeClr val="dk1"/>
                </a:solidFill>
              </a:rPr>
              <a:t>Institution</a:t>
            </a:r>
            <a:r>
              <a:rPr lang="en-US"/>
              <a:t> : </a:t>
            </a:r>
            <a:r>
              <a:rPr lang="en-US" sz="1400" b="1">
                <a:solidFill>
                  <a:srgbClr val="000000"/>
                </a:solidFill>
              </a:rPr>
              <a:t>Emory University</a:t>
            </a:r>
            <a:r>
              <a:rPr lang="en-US" sz="1400"/>
              <a:t>	</a:t>
            </a:r>
            <a:r>
              <a:rPr lang="en-US"/>
              <a:t>			</a:t>
            </a:r>
            <a:endParaRPr/>
          </a:p>
          <a:p>
            <a:pPr marL="0" lvl="1" indent="0" algn="l" rtl="0">
              <a:spcBef>
                <a:spcPts val="400"/>
              </a:spcBef>
              <a:spcAft>
                <a:spcPts val="0"/>
              </a:spcAft>
              <a:buSzPts val="1200"/>
              <a:buNone/>
            </a:pPr>
            <a:r>
              <a:rPr lang="en-US"/>
              <a:t>Twitter: @SotoodehMani			</a:t>
            </a:r>
            <a:endParaRPr/>
          </a:p>
          <a:p>
            <a:pPr marL="0" lvl="1" indent="0" algn="l" rtl="0">
              <a:spcBef>
                <a:spcPts val="400"/>
              </a:spcBef>
              <a:spcAft>
                <a:spcPts val="0"/>
              </a:spcAft>
              <a:buSzPts val="1200"/>
              <a:buNone/>
            </a:pPr>
            <a:r>
              <a:rPr lang="en-US"/>
              <a:t>#AMIA2020</a:t>
            </a:r>
            <a:endParaRPr/>
          </a:p>
        </p:txBody>
      </p:sp>
      <p:sp>
        <p:nvSpPr>
          <p:cNvPr id="190" name="Google Shape;190;p26"/>
          <p:cNvSpPr txBox="1">
            <a:spLocks noGrp="1"/>
          </p:cNvSpPr>
          <p:nvPr>
            <p:ph type="body" idx="2"/>
          </p:nvPr>
        </p:nvSpPr>
        <p:spPr>
          <a:xfrm>
            <a:off x="549266" y="1789875"/>
            <a:ext cx="7964100" cy="11121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endParaRPr dirty="0"/>
          </a:p>
          <a:p>
            <a:pPr marL="0" lvl="0" indent="0" algn="l" rtl="0">
              <a:lnSpc>
                <a:spcPct val="115000"/>
              </a:lnSpc>
              <a:spcBef>
                <a:spcPts val="0"/>
              </a:spcBef>
              <a:spcAft>
                <a:spcPts val="0"/>
              </a:spcAft>
              <a:buClr>
                <a:schemeClr val="dk1"/>
              </a:buClr>
              <a:buSzPts val="1100"/>
              <a:buFont typeface="Arial"/>
              <a:buNone/>
            </a:pPr>
            <a:endParaRPr sz="1050" b="0" dirty="0">
              <a:solidFill>
                <a:schemeClr val="dk1"/>
              </a:solidFill>
            </a:endParaRPr>
          </a:p>
          <a:p>
            <a:pPr marL="0" lvl="0" indent="0" algn="l" rtl="0">
              <a:lnSpc>
                <a:spcPct val="115000"/>
              </a:lnSpc>
              <a:spcBef>
                <a:spcPts val="0"/>
              </a:spcBef>
              <a:spcAft>
                <a:spcPts val="0"/>
              </a:spcAft>
              <a:buSzPts val="1100"/>
              <a:buNone/>
            </a:pPr>
            <a:r>
              <a:rPr lang="en-US" b="0" dirty="0"/>
              <a:t>Pressure Ulcer Injury in Unstructured Clinical Notes: Detection and Interpretation</a:t>
            </a:r>
            <a:endParaRPr b="0" dirty="0"/>
          </a:p>
          <a:p>
            <a:pPr marL="0" lvl="1" indent="0" algn="l" rtl="0">
              <a:spcBef>
                <a:spcPts val="400"/>
              </a:spcBef>
              <a:spcAft>
                <a:spcPts val="0"/>
              </a:spcAft>
              <a:buSzPts val="1600"/>
              <a:buNone/>
            </a:pPr>
            <a:r>
              <a:rPr lang="en-US" sz="1000" dirty="0">
                <a:solidFill>
                  <a:srgbClr val="000000"/>
                </a:solidFill>
              </a:rPr>
              <a:t>Authors: </a:t>
            </a:r>
            <a:r>
              <a:rPr lang="en-US" sz="1000" dirty="0">
                <a:solidFill>
                  <a:schemeClr val="dk1"/>
                </a:solidFill>
              </a:rPr>
              <a:t>Mani Sotoodeh, MS, Zelalem H. </a:t>
            </a:r>
            <a:r>
              <a:rPr lang="en-US" sz="1000" dirty="0" err="1">
                <a:solidFill>
                  <a:schemeClr val="dk1"/>
                </a:solidFill>
              </a:rPr>
              <a:t>Gero</a:t>
            </a:r>
            <a:r>
              <a:rPr lang="en-US" sz="1000" dirty="0">
                <a:solidFill>
                  <a:schemeClr val="dk1"/>
                </a:solidFill>
              </a:rPr>
              <a:t>, MS,  </a:t>
            </a:r>
            <a:r>
              <a:rPr lang="en-US" sz="1000" dirty="0" err="1">
                <a:solidFill>
                  <a:schemeClr val="dk1"/>
                </a:solidFill>
              </a:rPr>
              <a:t>Wenhui</a:t>
            </a:r>
            <a:r>
              <a:rPr lang="en-US" sz="1000" dirty="0">
                <a:solidFill>
                  <a:schemeClr val="dk1"/>
                </a:solidFill>
              </a:rPr>
              <a:t> Zhang, PhD, MS, RN, Roy L. </a:t>
            </a:r>
            <a:r>
              <a:rPr lang="en-US" sz="1000" b="0" dirty="0">
                <a:solidFill>
                  <a:schemeClr val="dk1"/>
                </a:solidFill>
              </a:rPr>
              <a:t>Simpson, DNP, RN, Vicki Stover Hertzberg, PhD, Joyce C. Ho, PhD</a:t>
            </a:r>
            <a:endParaRPr sz="1000" dirty="0"/>
          </a:p>
          <a:p>
            <a:pPr marL="0" lvl="1" indent="0" algn="l" rtl="0">
              <a:spcBef>
                <a:spcPts val="400"/>
              </a:spcBef>
              <a:spcAft>
                <a:spcPts val="0"/>
              </a:spcAft>
              <a:buSzPts val="1600"/>
              <a:buNone/>
            </a:pPr>
            <a:r>
              <a:rPr lang="en-US" sz="1200" u="sng" dirty="0">
                <a:solidFill>
                  <a:srgbClr val="000000"/>
                </a:solidFill>
              </a:rPr>
              <a:t>S49 - Care Management</a:t>
            </a:r>
            <a:endParaRPr sz="1200" u="sng" dirty="0">
              <a:solidFill>
                <a:srgbClr val="000000"/>
              </a:solidFill>
            </a:endParaRPr>
          </a:p>
          <a:p>
            <a:pPr marL="0" lvl="1" indent="0" algn="l" rtl="0">
              <a:spcBef>
                <a:spcPts val="400"/>
              </a:spcBef>
              <a:spcAft>
                <a:spcPts val="0"/>
              </a:spcAft>
              <a:buSzPts val="1600"/>
              <a:buNone/>
            </a:pPr>
            <a:endParaRPr dirty="0"/>
          </a:p>
        </p:txBody>
      </p:sp>
      <p:pic>
        <p:nvPicPr>
          <p:cNvPr id="191" name="Google Shape;191;p26"/>
          <p:cNvPicPr preferRelativeResize="0"/>
          <p:nvPr/>
        </p:nvPicPr>
        <p:blipFill>
          <a:blip r:embed="rId5">
            <a:alphaModFix/>
          </a:blip>
          <a:stretch>
            <a:fillRect/>
          </a:stretch>
        </p:blipFill>
        <p:spPr>
          <a:xfrm>
            <a:off x="7705000" y="0"/>
            <a:ext cx="1437500" cy="1523312"/>
          </a:xfrm>
          <a:prstGeom prst="rect">
            <a:avLst/>
          </a:prstGeom>
          <a:noFill/>
          <a:ln>
            <a:noFill/>
          </a:ln>
        </p:spPr>
      </p:pic>
      <p:pic>
        <p:nvPicPr>
          <p:cNvPr id="6" name="Audio 5">
            <a:hlinkClick r:id="" action="ppaction://media"/>
            <a:extLst>
              <a:ext uri="{FF2B5EF4-FFF2-40B4-BE49-F238E27FC236}">
                <a16:creationId xmlns:a16="http://schemas.microsoft.com/office/drawing/2014/main" id="{FC5A93B5-8A46-7541-900D-0844568502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0373"/>
    </mc:Choice>
    <mc:Fallback xmlns="">
      <p:transition spd="slow" advTm="20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5"/>
          <p:cNvSpPr txBox="1">
            <a:spLocks noGrp="1"/>
          </p:cNvSpPr>
          <p:nvPr>
            <p:ph type="title"/>
          </p:nvPr>
        </p:nvSpPr>
        <p:spPr>
          <a:xfrm>
            <a:off x="278025" y="389200"/>
            <a:ext cx="70536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Results : </a:t>
            </a:r>
            <a:r>
              <a:rPr lang="en-US">
                <a:latin typeface="Roboto"/>
                <a:ea typeface="Roboto"/>
                <a:cs typeface="Roboto"/>
                <a:sym typeface="Roboto"/>
              </a:rPr>
              <a:t>Words created by negation detection contribute greatly to classification</a:t>
            </a:r>
            <a:endParaRPr/>
          </a:p>
        </p:txBody>
      </p:sp>
      <p:sp>
        <p:nvSpPr>
          <p:cNvPr id="270" name="Google Shape;270;p35"/>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sz="1000"/>
          </a:p>
        </p:txBody>
      </p:sp>
      <p:graphicFrame>
        <p:nvGraphicFramePr>
          <p:cNvPr id="271" name="Google Shape;271;p35"/>
          <p:cNvGraphicFramePr/>
          <p:nvPr>
            <p:extLst>
              <p:ext uri="{D42A27DB-BD31-4B8C-83A1-F6EECF244321}">
                <p14:modId xmlns:p14="http://schemas.microsoft.com/office/powerpoint/2010/main" val="231266272"/>
              </p:ext>
            </p:extLst>
          </p:nvPr>
        </p:nvGraphicFramePr>
        <p:xfrm>
          <a:off x="90313" y="871713"/>
          <a:ext cx="8963300" cy="3715850"/>
        </p:xfrm>
        <a:graphic>
          <a:graphicData uri="http://schemas.openxmlformats.org/drawingml/2006/table">
            <a:tbl>
              <a:tblPr>
                <a:noFill/>
                <a:tableStyleId>{9487FB7A-29BC-4C41-8FFD-861DA420191A}</a:tableStyleId>
              </a:tblPr>
              <a:tblGrid>
                <a:gridCol w="921225">
                  <a:extLst>
                    <a:ext uri="{9D8B030D-6E8A-4147-A177-3AD203B41FA5}">
                      <a16:colId xmlns:a16="http://schemas.microsoft.com/office/drawing/2014/main" val="20000"/>
                    </a:ext>
                  </a:extLst>
                </a:gridCol>
                <a:gridCol w="1236825">
                  <a:extLst>
                    <a:ext uri="{9D8B030D-6E8A-4147-A177-3AD203B41FA5}">
                      <a16:colId xmlns:a16="http://schemas.microsoft.com/office/drawing/2014/main" val="20001"/>
                    </a:ext>
                  </a:extLst>
                </a:gridCol>
                <a:gridCol w="1055875">
                  <a:extLst>
                    <a:ext uri="{9D8B030D-6E8A-4147-A177-3AD203B41FA5}">
                      <a16:colId xmlns:a16="http://schemas.microsoft.com/office/drawing/2014/main" val="20002"/>
                    </a:ext>
                  </a:extLst>
                </a:gridCol>
                <a:gridCol w="5749375">
                  <a:extLst>
                    <a:ext uri="{9D8B030D-6E8A-4147-A177-3AD203B41FA5}">
                      <a16:colId xmlns:a16="http://schemas.microsoft.com/office/drawing/2014/main" val="20003"/>
                    </a:ext>
                  </a:extLst>
                </a:gridCol>
              </a:tblGrid>
              <a:tr h="543775">
                <a:tc>
                  <a:txBody>
                    <a:bodyPr/>
                    <a:lstStyle/>
                    <a:p>
                      <a:pPr marL="0" lvl="0" indent="0" algn="l" rtl="0">
                        <a:lnSpc>
                          <a:spcPct val="115000"/>
                        </a:lnSpc>
                        <a:spcBef>
                          <a:spcPts val="0"/>
                        </a:spcBef>
                        <a:spcAft>
                          <a:spcPts val="0"/>
                        </a:spcAft>
                        <a:buNone/>
                      </a:pPr>
                      <a:r>
                        <a:rPr lang="en-US" b="1" dirty="0"/>
                        <a:t>Classifier</a:t>
                      </a:r>
                      <a:endParaRPr b="1"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b="1"/>
                        <a:t>Found only in</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b="1"/>
                        <a:t>Indicating PUI’s</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b="1" dirty="0"/>
                        <a:t>Words in the Set (importance)</a:t>
                      </a:r>
                      <a:endParaRPr b="1"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042250">
                <a:tc>
                  <a:txBody>
                    <a:bodyPr/>
                    <a:lstStyle/>
                    <a:p>
                      <a:pPr marL="0" lvl="0" indent="0" algn="l" rtl="0">
                        <a:lnSpc>
                          <a:spcPct val="115000"/>
                        </a:lnSpc>
                        <a:spcBef>
                          <a:spcPts val="0"/>
                        </a:spcBef>
                        <a:spcAft>
                          <a:spcPts val="0"/>
                        </a:spcAft>
                        <a:buNone/>
                      </a:pPr>
                      <a:r>
                        <a:rPr lang="en-US"/>
                        <a:t>LR</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Negation-aware notes</a:t>
                      </a:r>
                      <a:endParaRPr sz="17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dirty="0"/>
                        <a:t>Absence</a:t>
                      </a:r>
                      <a:endParaRPr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dirty="0" err="1"/>
                        <a:t>mso</a:t>
                      </a:r>
                      <a:r>
                        <a:rPr lang="en-US" dirty="0"/>
                        <a:t> (-0.3182), </a:t>
                      </a:r>
                      <a:r>
                        <a:rPr lang="en-US" dirty="0" err="1"/>
                        <a:t>groundglass</a:t>
                      </a:r>
                      <a:r>
                        <a:rPr lang="en-US" dirty="0"/>
                        <a:t> (-0.2953), </a:t>
                      </a:r>
                      <a:r>
                        <a:rPr lang="en-US" dirty="0" err="1"/>
                        <a:t>swanganz</a:t>
                      </a:r>
                      <a:r>
                        <a:rPr lang="en-US" dirty="0"/>
                        <a:t> (-0.2915), preoperative (-0.2730), </a:t>
                      </a:r>
                      <a:r>
                        <a:rPr lang="en-US" dirty="0" err="1"/>
                        <a:t>no_ectopy</a:t>
                      </a:r>
                      <a:r>
                        <a:rPr lang="en-US" dirty="0"/>
                        <a:t> (-0.2632), </a:t>
                      </a:r>
                      <a:r>
                        <a:rPr lang="en-US" dirty="0" err="1"/>
                        <a:t>no_edema</a:t>
                      </a:r>
                      <a:r>
                        <a:rPr lang="en-US" dirty="0"/>
                        <a:t> (-0.2560), independent (-0.2531), </a:t>
                      </a:r>
                      <a:r>
                        <a:rPr lang="en-US" dirty="0" err="1"/>
                        <a:t>no_sob</a:t>
                      </a:r>
                      <a:r>
                        <a:rPr lang="en-US" dirty="0"/>
                        <a:t> (-0.2137), </a:t>
                      </a:r>
                      <a:r>
                        <a:rPr lang="en-US" dirty="0" err="1"/>
                        <a:t>no_pneumothorax</a:t>
                      </a:r>
                      <a:r>
                        <a:rPr lang="en-US" dirty="0"/>
                        <a:t> (-0.2107), number (-0.1918), </a:t>
                      </a:r>
                      <a:r>
                        <a:rPr lang="en-US" dirty="0" err="1"/>
                        <a:t>no_pulmonary</a:t>
                      </a:r>
                      <a:r>
                        <a:rPr lang="en-US" dirty="0"/>
                        <a:t> (-0.1881)</a:t>
                      </a:r>
                      <a:endParaRPr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793025">
                <a:tc>
                  <a:txBody>
                    <a:bodyPr/>
                    <a:lstStyle/>
                    <a:p>
                      <a:pPr marL="0" lvl="0" indent="0" algn="l" rtl="0">
                        <a:lnSpc>
                          <a:spcPct val="115000"/>
                        </a:lnSpc>
                        <a:spcBef>
                          <a:spcPts val="0"/>
                        </a:spcBef>
                        <a:spcAft>
                          <a:spcPts val="0"/>
                        </a:spcAft>
                        <a:buNone/>
                      </a:pPr>
                      <a:r>
                        <a:rPr lang="en-US"/>
                        <a:t>LR</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Untouched notes</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Absence</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dirty="0" err="1"/>
                        <a:t>ganz</a:t>
                      </a:r>
                      <a:r>
                        <a:rPr lang="en-US" dirty="0"/>
                        <a:t> (-0.3563 ), mso4 (-0.3431), </a:t>
                      </a:r>
                      <a:r>
                        <a:rPr lang="en-US" dirty="0" err="1"/>
                        <a:t>lat</a:t>
                      </a:r>
                      <a:r>
                        <a:rPr lang="en-US" dirty="0"/>
                        <a:t> (-0.3431 ), ward (-0.2286), lima (-0.1443), hyperthermia (-0.1169), </a:t>
                      </a:r>
                      <a:r>
                        <a:rPr lang="en-US" dirty="0" err="1"/>
                        <a:t>pepcid</a:t>
                      </a:r>
                      <a:r>
                        <a:rPr lang="en-US" dirty="0"/>
                        <a:t> (-0.1156), neoplasm (-0.1043), Sao2 (-0.1023), pyrexia (-0.1006)</a:t>
                      </a:r>
                      <a:endParaRPr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793025">
                <a:tc>
                  <a:txBody>
                    <a:bodyPr/>
                    <a:lstStyle/>
                    <a:p>
                      <a:pPr marL="0" lvl="0" indent="0" algn="l" rtl="0">
                        <a:lnSpc>
                          <a:spcPct val="115000"/>
                        </a:lnSpc>
                        <a:spcBef>
                          <a:spcPts val="0"/>
                        </a:spcBef>
                        <a:spcAft>
                          <a:spcPts val="0"/>
                        </a:spcAft>
                        <a:buNone/>
                      </a:pPr>
                      <a:r>
                        <a:rPr lang="en-US"/>
                        <a:t>RF</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Negation-aware notes</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Presence or Absence</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dirty="0" err="1"/>
                        <a:t>no_wound</a:t>
                      </a:r>
                      <a:r>
                        <a:rPr lang="en-US" dirty="0"/>
                        <a:t> (0.0016), apply (0.0011), </a:t>
                      </a:r>
                      <a:r>
                        <a:rPr lang="en-US" dirty="0" err="1"/>
                        <a:t>multipodus</a:t>
                      </a:r>
                      <a:r>
                        <a:rPr lang="en-US" dirty="0"/>
                        <a:t> (0.0011), </a:t>
                      </a:r>
                      <a:r>
                        <a:rPr lang="en-US" dirty="0" err="1"/>
                        <a:t>swanganz</a:t>
                      </a:r>
                      <a:r>
                        <a:rPr lang="en-US" dirty="0"/>
                        <a:t> (0.0008), sch (0.0005), clip (0.0004), [</a:t>
                      </a:r>
                      <a:r>
                        <a:rPr lang="en-US" dirty="0" err="1"/>
                        <a:t>no_skin</a:t>
                      </a:r>
                      <a:r>
                        <a:rPr lang="en-US" dirty="0"/>
                        <a:t>, </a:t>
                      </a:r>
                      <a:r>
                        <a:rPr lang="en-US" dirty="0" err="1"/>
                        <a:t>no_pneumothorax</a:t>
                      </a:r>
                      <a:r>
                        <a:rPr lang="en-US" dirty="0"/>
                        <a:t>, unit, </a:t>
                      </a:r>
                      <a:r>
                        <a:rPr lang="en-US" dirty="0" err="1"/>
                        <a:t>no_infection</a:t>
                      </a:r>
                      <a:r>
                        <a:rPr lang="en-US" dirty="0"/>
                        <a:t>] (all 0.0003)</a:t>
                      </a:r>
                      <a:endParaRPr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543775">
                <a:tc>
                  <a:txBody>
                    <a:bodyPr/>
                    <a:lstStyle/>
                    <a:p>
                      <a:pPr marL="0" lvl="0" indent="0" algn="l" rtl="0">
                        <a:lnSpc>
                          <a:spcPct val="115000"/>
                        </a:lnSpc>
                        <a:spcBef>
                          <a:spcPts val="0"/>
                        </a:spcBef>
                        <a:spcAft>
                          <a:spcPts val="0"/>
                        </a:spcAft>
                        <a:buNone/>
                      </a:pPr>
                      <a:r>
                        <a:rPr lang="en-US"/>
                        <a:t>RF</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Untouched notes</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a:t>Presence or Absence</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dirty="0" err="1"/>
                        <a:t>lat</a:t>
                      </a:r>
                      <a:r>
                        <a:rPr lang="en-US" dirty="0"/>
                        <a:t> (0.0007 ), </a:t>
                      </a:r>
                      <a:r>
                        <a:rPr lang="en-US" dirty="0" err="1"/>
                        <a:t>ptitle</a:t>
                      </a:r>
                      <a:r>
                        <a:rPr lang="en-US" dirty="0"/>
                        <a:t> (0.0006), </a:t>
                      </a:r>
                      <a:r>
                        <a:rPr lang="en-US" dirty="0" err="1"/>
                        <a:t>ganz</a:t>
                      </a:r>
                      <a:r>
                        <a:rPr lang="en-US" dirty="0"/>
                        <a:t> (0.0005), name (0.0004), [</a:t>
                      </a:r>
                      <a:r>
                        <a:rPr lang="en-US" dirty="0" err="1"/>
                        <a:t>followup</a:t>
                      </a:r>
                      <a:r>
                        <a:rPr lang="en-US" dirty="0"/>
                        <a:t>, numeric, </a:t>
                      </a:r>
                      <a:r>
                        <a:rPr lang="en-US" dirty="0" err="1"/>
                        <a:t>lastname</a:t>
                      </a:r>
                      <a:r>
                        <a:rPr lang="en-US" dirty="0"/>
                        <a:t>, identifier] (all 0.0003), fi02, defined] (all 0.0002)</a:t>
                      </a:r>
                      <a:endParaRPr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bl>
          </a:graphicData>
        </a:graphic>
      </p:graphicFrame>
      <p:sp>
        <p:nvSpPr>
          <p:cNvPr id="6" name="Rectangle 5">
            <a:extLst>
              <a:ext uri="{FF2B5EF4-FFF2-40B4-BE49-F238E27FC236}">
                <a16:creationId xmlns:a16="http://schemas.microsoft.com/office/drawing/2014/main" id="{2336A67D-1B70-6445-95B5-AD91F3BDF4FE}"/>
              </a:ext>
            </a:extLst>
          </p:cNvPr>
          <p:cNvSpPr/>
          <p:nvPr/>
        </p:nvSpPr>
        <p:spPr>
          <a:xfrm>
            <a:off x="4101736" y="1766001"/>
            <a:ext cx="901338" cy="206490"/>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3E198EE6-1344-BD4C-AA22-BCD21E3FDD37}"/>
              </a:ext>
            </a:extLst>
          </p:cNvPr>
          <p:cNvSpPr/>
          <p:nvPr/>
        </p:nvSpPr>
        <p:spPr>
          <a:xfrm>
            <a:off x="5794553" y="1766001"/>
            <a:ext cx="901338"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4B1DB32-C3E0-7A4D-9DA8-9E2B25DCB975}"/>
              </a:ext>
            </a:extLst>
          </p:cNvPr>
          <p:cNvSpPr/>
          <p:nvPr/>
        </p:nvSpPr>
        <p:spPr>
          <a:xfrm>
            <a:off x="3971109" y="2013844"/>
            <a:ext cx="757645" cy="159994"/>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06AD48C-34CF-F14F-B078-727E60EB22BE}"/>
              </a:ext>
            </a:extLst>
          </p:cNvPr>
          <p:cNvSpPr/>
          <p:nvPr/>
        </p:nvSpPr>
        <p:spPr>
          <a:xfrm>
            <a:off x="5473337" y="1980412"/>
            <a:ext cx="1449976"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4F5497D5-DAA1-B145-A1CA-2BFFAEC788BF}"/>
              </a:ext>
            </a:extLst>
          </p:cNvPr>
          <p:cNvSpPr/>
          <p:nvPr/>
        </p:nvSpPr>
        <p:spPr>
          <a:xfrm>
            <a:off x="3934276" y="2254499"/>
            <a:ext cx="1264741" cy="159994"/>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0F1045E-7A75-7548-BA7D-5B27FB54DD6B}"/>
              </a:ext>
            </a:extLst>
          </p:cNvPr>
          <p:cNvSpPr/>
          <p:nvPr/>
        </p:nvSpPr>
        <p:spPr>
          <a:xfrm>
            <a:off x="6283234" y="3590449"/>
            <a:ext cx="640079"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97DD014D-B73E-1544-92A6-C0403AF82345}"/>
              </a:ext>
            </a:extLst>
          </p:cNvPr>
          <p:cNvSpPr/>
          <p:nvPr/>
        </p:nvSpPr>
        <p:spPr>
          <a:xfrm>
            <a:off x="3331029" y="3829936"/>
            <a:ext cx="1018902" cy="271801"/>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075F4E37-BC10-644C-B3E1-F0F27E57CC45}"/>
              </a:ext>
            </a:extLst>
          </p:cNvPr>
          <p:cNvSpPr/>
          <p:nvPr/>
        </p:nvSpPr>
        <p:spPr>
          <a:xfrm>
            <a:off x="6997334" y="3590449"/>
            <a:ext cx="1441271"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4FA0CDD5-8AA3-BD45-9DFC-073EEAA81EBC}"/>
              </a:ext>
            </a:extLst>
          </p:cNvPr>
          <p:cNvSpPr/>
          <p:nvPr/>
        </p:nvSpPr>
        <p:spPr>
          <a:xfrm>
            <a:off x="3331030" y="3311796"/>
            <a:ext cx="862148" cy="235636"/>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130D7233-9EA5-9B46-A384-211A22B41EA8}"/>
              </a:ext>
            </a:extLst>
          </p:cNvPr>
          <p:cNvSpPr/>
          <p:nvPr/>
        </p:nvSpPr>
        <p:spPr>
          <a:xfrm>
            <a:off x="5241552" y="2218847"/>
            <a:ext cx="728174"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F144A660-AB43-B647-9035-818242258A42}"/>
              </a:ext>
            </a:extLst>
          </p:cNvPr>
          <p:cNvSpPr/>
          <p:nvPr/>
        </p:nvSpPr>
        <p:spPr>
          <a:xfrm>
            <a:off x="5241552" y="3010337"/>
            <a:ext cx="728174"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4CD6DF5-220C-A14E-B082-92EC05E77B3A}"/>
              </a:ext>
            </a:extLst>
          </p:cNvPr>
          <p:cNvSpPr/>
          <p:nvPr/>
        </p:nvSpPr>
        <p:spPr>
          <a:xfrm>
            <a:off x="3804825" y="3018970"/>
            <a:ext cx="728174"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DC77FC06-6A9B-504D-8605-D8D75B55AE2B}"/>
              </a:ext>
            </a:extLst>
          </p:cNvPr>
          <p:cNvSpPr/>
          <p:nvPr/>
        </p:nvSpPr>
        <p:spPr>
          <a:xfrm>
            <a:off x="6967538" y="1990596"/>
            <a:ext cx="728174" cy="206489"/>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BEC60BA7-BBEA-1540-BAA7-3EB4D25E1EE8}"/>
              </a:ext>
            </a:extLst>
          </p:cNvPr>
          <p:cNvSpPr/>
          <p:nvPr/>
        </p:nvSpPr>
        <p:spPr>
          <a:xfrm>
            <a:off x="1017849" y="1967349"/>
            <a:ext cx="1139816" cy="447144"/>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50B35956-2303-5446-8717-3F9495D00ED5}"/>
              </a:ext>
            </a:extLst>
          </p:cNvPr>
          <p:cNvSpPr/>
          <p:nvPr/>
        </p:nvSpPr>
        <p:spPr>
          <a:xfrm>
            <a:off x="1000430" y="2772899"/>
            <a:ext cx="1139816" cy="447144"/>
          </a:xfrm>
          <a:prstGeom prst="rect">
            <a:avLst/>
          </a:prstGeom>
          <a:noFill/>
          <a:ln w="28575">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F86DD262-8EDB-754E-B080-13066986BB3B}"/>
              </a:ext>
            </a:extLst>
          </p:cNvPr>
          <p:cNvSpPr/>
          <p:nvPr/>
        </p:nvSpPr>
        <p:spPr>
          <a:xfrm>
            <a:off x="3239590" y="4101737"/>
            <a:ext cx="5656216" cy="485826"/>
          </a:xfrm>
          <a:prstGeom prst="rect">
            <a:avLst/>
          </a:prstGeom>
          <a:noFill/>
          <a:ln>
            <a:solidFill>
              <a:srgbClr val="00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6" name="Audio 25">
            <a:hlinkClick r:id="" action="ppaction://media"/>
            <a:extLst>
              <a:ext uri="{FF2B5EF4-FFF2-40B4-BE49-F238E27FC236}">
                <a16:creationId xmlns:a16="http://schemas.microsoft.com/office/drawing/2014/main" id="{DDD6772F-4A20-FB4F-9B75-BDD60453E2E7}"/>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3538"/>
    </mc:Choice>
    <mc:Fallback>
      <p:transition spd="slow" advTm="6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18"/>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1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3" fill="hold" display="0">
                  <p:stCondLst>
                    <p:cond delay="indefinite"/>
                  </p:stCondLst>
                  <p:endCondLst>
                    <p:cond evt="onStopAudio" delay="0">
                      <p:tgtEl>
                        <p:sldTgt/>
                      </p:tgtEl>
                    </p:cond>
                  </p:endCondLst>
                </p:cTn>
                <p:tgtEl>
                  <p:spTgt spid="26"/>
                </p:tgtEl>
              </p:cMediaNode>
            </p:audio>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36"/>
          <p:cNvSpPr txBox="1">
            <a:spLocks noGrp="1"/>
          </p:cNvSpPr>
          <p:nvPr>
            <p:ph type="title"/>
          </p:nvPr>
        </p:nvSpPr>
        <p:spPr>
          <a:xfrm>
            <a:off x="547725" y="389200"/>
            <a:ext cx="71535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Results: Prominent features (words) overlap with medical literature on PUI</a:t>
            </a:r>
            <a:endParaRPr/>
          </a:p>
        </p:txBody>
      </p:sp>
      <p:sp>
        <p:nvSpPr>
          <p:cNvPr id="278" name="Google Shape;278;p36"/>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sz="1000"/>
          </a:p>
        </p:txBody>
      </p:sp>
      <p:graphicFrame>
        <p:nvGraphicFramePr>
          <p:cNvPr id="279" name="Google Shape;279;p36"/>
          <p:cNvGraphicFramePr/>
          <p:nvPr/>
        </p:nvGraphicFramePr>
        <p:xfrm>
          <a:off x="73650" y="914400"/>
          <a:ext cx="8996700" cy="3529648"/>
        </p:xfrm>
        <a:graphic>
          <a:graphicData uri="http://schemas.openxmlformats.org/drawingml/2006/table">
            <a:tbl>
              <a:tblPr>
                <a:noFill/>
                <a:tableStyleId>{9487FB7A-29BC-4C41-8FFD-861DA420191A}</a:tableStyleId>
              </a:tblPr>
              <a:tblGrid>
                <a:gridCol w="839725">
                  <a:extLst>
                    <a:ext uri="{9D8B030D-6E8A-4147-A177-3AD203B41FA5}">
                      <a16:colId xmlns:a16="http://schemas.microsoft.com/office/drawing/2014/main" val="20000"/>
                    </a:ext>
                  </a:extLst>
                </a:gridCol>
                <a:gridCol w="1264000">
                  <a:extLst>
                    <a:ext uri="{9D8B030D-6E8A-4147-A177-3AD203B41FA5}">
                      <a16:colId xmlns:a16="http://schemas.microsoft.com/office/drawing/2014/main" val="20001"/>
                    </a:ext>
                  </a:extLst>
                </a:gridCol>
                <a:gridCol w="806775">
                  <a:extLst>
                    <a:ext uri="{9D8B030D-6E8A-4147-A177-3AD203B41FA5}">
                      <a16:colId xmlns:a16="http://schemas.microsoft.com/office/drawing/2014/main" val="20002"/>
                    </a:ext>
                  </a:extLst>
                </a:gridCol>
                <a:gridCol w="6086200">
                  <a:extLst>
                    <a:ext uri="{9D8B030D-6E8A-4147-A177-3AD203B41FA5}">
                      <a16:colId xmlns:a16="http://schemas.microsoft.com/office/drawing/2014/main" val="20003"/>
                    </a:ext>
                  </a:extLst>
                </a:gridCol>
              </a:tblGrid>
              <a:tr h="200025">
                <a:tc>
                  <a:txBody>
                    <a:bodyPr/>
                    <a:lstStyle/>
                    <a:p>
                      <a:pPr marL="0" lvl="0" indent="0" algn="l" rtl="0">
                        <a:lnSpc>
                          <a:spcPct val="115000"/>
                        </a:lnSpc>
                        <a:spcBef>
                          <a:spcPts val="0"/>
                        </a:spcBef>
                        <a:spcAft>
                          <a:spcPts val="0"/>
                        </a:spcAft>
                        <a:buNone/>
                      </a:pPr>
                      <a:r>
                        <a:rPr lang="en-US" sz="1300" b="1"/>
                        <a:t>Classifier</a:t>
                      </a:r>
                      <a:endParaRPr sz="13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b="1"/>
                        <a:t>Type of Words (or notes)</a:t>
                      </a:r>
                      <a:endParaRPr sz="13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b="1"/>
                        <a:t>Indicating PUI’s</a:t>
                      </a:r>
                      <a:endParaRPr sz="13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b="1"/>
                        <a:t>Most Medically Meaningful Keywords in the Set (importance)</a:t>
                      </a:r>
                      <a:endParaRPr sz="13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US" sz="1300"/>
                        <a:t>LR</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Only no_ .... words</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Presence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err="1"/>
                        <a:t>no_wound</a:t>
                      </a:r>
                      <a:r>
                        <a:rPr lang="en-US" sz="1300" dirty="0"/>
                        <a:t> (0.2951), </a:t>
                      </a:r>
                      <a:r>
                        <a:rPr lang="en-US" sz="1300" dirty="0" err="1"/>
                        <a:t>no_erythema</a:t>
                      </a:r>
                      <a:r>
                        <a:rPr lang="en-US" sz="1300" dirty="0"/>
                        <a:t> (0.2303), </a:t>
                      </a:r>
                      <a:r>
                        <a:rPr lang="en-US" sz="1300" dirty="0" err="1"/>
                        <a:t>no_skin</a:t>
                      </a:r>
                      <a:r>
                        <a:rPr lang="en-US" sz="1300" dirty="0"/>
                        <a:t> (0.1629), </a:t>
                      </a:r>
                      <a:r>
                        <a:rPr lang="en-US" sz="1300" dirty="0" err="1"/>
                        <a:t>no_infection</a:t>
                      </a:r>
                      <a:r>
                        <a:rPr lang="en-US" sz="1300" dirty="0"/>
                        <a:t> (0.1420), </a:t>
                      </a:r>
                      <a:r>
                        <a:rPr lang="en-US" sz="1300" dirty="0" err="1"/>
                        <a:t>no_obstruction</a:t>
                      </a:r>
                      <a:r>
                        <a:rPr lang="en-US" sz="1300" dirty="0"/>
                        <a:t> (0.1403), </a:t>
                      </a:r>
                      <a:r>
                        <a:rPr lang="en-US" sz="1300" dirty="0" err="1"/>
                        <a:t>no_ct</a:t>
                      </a:r>
                      <a:r>
                        <a:rPr lang="en-US" sz="1300" dirty="0"/>
                        <a:t> (0.1291), </a:t>
                      </a:r>
                      <a:r>
                        <a:rPr lang="en-US" sz="1300" dirty="0" err="1"/>
                        <a:t>no_secretions</a:t>
                      </a:r>
                      <a:r>
                        <a:rPr lang="en-US" sz="1300" dirty="0"/>
                        <a:t> (0.0850), </a:t>
                      </a:r>
                      <a:r>
                        <a:rPr lang="en-US" sz="1300" dirty="0" err="1"/>
                        <a:t>no_lesions</a:t>
                      </a:r>
                      <a:r>
                        <a:rPr lang="en-US" sz="1300" dirty="0"/>
                        <a:t> (0.0728)</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US" sz="1300"/>
                        <a:t>LR</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Only no_ .... words</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a:t>Absence</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err="1"/>
                        <a:t>no_edema</a:t>
                      </a:r>
                      <a:r>
                        <a:rPr lang="en-US" sz="1300" dirty="0"/>
                        <a:t> (-0.2560 ), </a:t>
                      </a:r>
                      <a:r>
                        <a:rPr lang="en-US" sz="1300" dirty="0" err="1"/>
                        <a:t>no_stool</a:t>
                      </a:r>
                      <a:r>
                        <a:rPr lang="en-US" sz="1300" dirty="0"/>
                        <a:t> (-0.1241), </a:t>
                      </a:r>
                      <a:r>
                        <a:rPr lang="en-US" sz="1300" dirty="0" err="1"/>
                        <a:t>no_pain</a:t>
                      </a:r>
                      <a:r>
                        <a:rPr lang="en-US" sz="1300" dirty="0"/>
                        <a:t> (-0.0923 ), </a:t>
                      </a:r>
                      <a:r>
                        <a:rPr lang="en-US" sz="1300" dirty="0" err="1"/>
                        <a:t>no_diuresis</a:t>
                      </a:r>
                      <a:r>
                        <a:rPr lang="en-US" sz="1300" dirty="0"/>
                        <a:t> (-0.0744), </a:t>
                      </a:r>
                      <a:r>
                        <a:rPr lang="en-US" sz="1300" dirty="0" err="1"/>
                        <a:t>no_hemorrhage</a:t>
                      </a:r>
                      <a:r>
                        <a:rPr lang="en-US" sz="1300" dirty="0"/>
                        <a:t> (-0.0677), </a:t>
                      </a:r>
                      <a:r>
                        <a:rPr lang="en-US" sz="1300" dirty="0" err="1"/>
                        <a:t>no_bleed</a:t>
                      </a:r>
                      <a:r>
                        <a:rPr lang="en-US" sz="1300" dirty="0"/>
                        <a:t> (-0.0589), </a:t>
                      </a:r>
                      <a:r>
                        <a:rPr lang="en-US" sz="1300" dirty="0" err="1"/>
                        <a:t>no_bleeding</a:t>
                      </a:r>
                      <a:r>
                        <a:rPr lang="en-US" sz="1300" dirty="0"/>
                        <a:t> (-0.0523)</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US" sz="1300"/>
                        <a:t>LR</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Only Negation-aware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Absence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err="1"/>
                        <a:t>swanganz</a:t>
                      </a:r>
                      <a:r>
                        <a:rPr lang="en-US" sz="1300" dirty="0"/>
                        <a:t> (-0.2915 ), </a:t>
                      </a:r>
                      <a:r>
                        <a:rPr lang="en-US" sz="1300" dirty="0" err="1"/>
                        <a:t>no_edema</a:t>
                      </a:r>
                      <a:r>
                        <a:rPr lang="en-US" sz="1300" dirty="0"/>
                        <a:t> (-0.2560), independent (-0.2531 ), </a:t>
                      </a:r>
                      <a:r>
                        <a:rPr lang="en-US" sz="1300" dirty="0" err="1"/>
                        <a:t>pacu</a:t>
                      </a:r>
                      <a:r>
                        <a:rPr lang="en-US" sz="1300" dirty="0"/>
                        <a:t> (-0.1765), </a:t>
                      </a:r>
                      <a:r>
                        <a:rPr lang="en-US" sz="1300" dirty="0" err="1"/>
                        <a:t>bloodtinged</a:t>
                      </a:r>
                      <a:r>
                        <a:rPr lang="en-US" sz="1300" dirty="0"/>
                        <a:t> (-0.1314), </a:t>
                      </a:r>
                      <a:r>
                        <a:rPr lang="en-US" sz="1300" dirty="0" err="1"/>
                        <a:t>no_stool</a:t>
                      </a:r>
                      <a:r>
                        <a:rPr lang="en-US" sz="1300" dirty="0"/>
                        <a:t> (-0.1241)</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US" sz="1300"/>
                        <a:t>RF</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a:t>Only no_ .... words</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Presence or Absence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err="1"/>
                        <a:t>no_wound</a:t>
                      </a:r>
                      <a:r>
                        <a:rPr lang="en-US" sz="1300" dirty="0"/>
                        <a:t> (0.0016), [</a:t>
                      </a:r>
                      <a:r>
                        <a:rPr lang="en-US" sz="1300" dirty="0" err="1"/>
                        <a:t>no_skin</a:t>
                      </a:r>
                      <a:r>
                        <a:rPr lang="en-US" sz="1300" dirty="0"/>
                        <a:t>, </a:t>
                      </a:r>
                      <a:r>
                        <a:rPr lang="en-US" sz="1300" dirty="0" err="1"/>
                        <a:t>no_tube</a:t>
                      </a:r>
                      <a:r>
                        <a:rPr lang="en-US" sz="1300" dirty="0"/>
                        <a:t>] (0.0003), [</a:t>
                      </a:r>
                      <a:r>
                        <a:rPr lang="en-US" sz="1300" dirty="0" err="1"/>
                        <a:t>no_infection</a:t>
                      </a:r>
                      <a:r>
                        <a:rPr lang="en-US" sz="1300" dirty="0"/>
                        <a:t>, </a:t>
                      </a:r>
                      <a:r>
                        <a:rPr lang="en-US" sz="1300" dirty="0" err="1"/>
                        <a:t>no_blood</a:t>
                      </a:r>
                      <a:r>
                        <a:rPr lang="en-US" sz="1300" dirty="0"/>
                        <a:t>, </a:t>
                      </a:r>
                      <a:r>
                        <a:rPr lang="en-US" sz="1300" dirty="0" err="1"/>
                        <a:t>no_insulin</a:t>
                      </a:r>
                      <a:r>
                        <a:rPr lang="en-US" sz="1300" dirty="0"/>
                        <a:t>, </a:t>
                      </a:r>
                      <a:r>
                        <a:rPr lang="en-US" sz="1300" dirty="0" err="1"/>
                        <a:t>no_erythema</a:t>
                      </a:r>
                      <a:r>
                        <a:rPr lang="en-US" sz="1300" dirty="0"/>
                        <a:t>, </a:t>
                      </a:r>
                      <a:r>
                        <a:rPr lang="en-US" sz="1300" dirty="0" err="1"/>
                        <a:t>no_hypotension</a:t>
                      </a:r>
                      <a:r>
                        <a:rPr lang="en-US" sz="1300" dirty="0"/>
                        <a:t>] (all 0.0002), [</a:t>
                      </a:r>
                      <a:r>
                        <a:rPr lang="en-US" sz="1300" dirty="0" err="1"/>
                        <a:t>no_diuresis</a:t>
                      </a:r>
                      <a:r>
                        <a:rPr lang="en-US" sz="1300" dirty="0"/>
                        <a:t>, </a:t>
                      </a:r>
                      <a:r>
                        <a:rPr lang="en-US" sz="1300" dirty="0" err="1"/>
                        <a:t>no_abscess</a:t>
                      </a:r>
                      <a:r>
                        <a:rPr lang="en-US" sz="1300" dirty="0"/>
                        <a:t>, </a:t>
                      </a:r>
                      <a:r>
                        <a:rPr lang="en-US" sz="1300" dirty="0" err="1"/>
                        <a:t>no_pain</a:t>
                      </a:r>
                      <a:r>
                        <a:rPr lang="en-US" sz="1300" dirty="0"/>
                        <a:t>, </a:t>
                      </a:r>
                      <a:r>
                        <a:rPr lang="en-US" sz="1300" dirty="0" err="1"/>
                        <a:t>no_stool</a:t>
                      </a:r>
                      <a:r>
                        <a:rPr lang="en-US" sz="1300" dirty="0"/>
                        <a:t>, </a:t>
                      </a:r>
                      <a:r>
                        <a:rPr lang="en-US" sz="1300" dirty="0" err="1"/>
                        <a:t>no_edema</a:t>
                      </a:r>
                      <a:r>
                        <a:rPr lang="en-US" sz="1300" dirty="0"/>
                        <a:t>, </a:t>
                      </a:r>
                      <a:r>
                        <a:rPr lang="en-US" sz="1300" dirty="0" err="1"/>
                        <a:t>no_gtt</a:t>
                      </a:r>
                      <a:r>
                        <a:rPr lang="en-US" sz="1300" dirty="0"/>
                        <a:t>] (all 0.0001)</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US" sz="1300"/>
                        <a:t>RF</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Only Negation-aware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a:t>Presence or Absence</a:t>
                      </a:r>
                      <a:endParaRPr sz="13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l" rtl="0">
                        <a:lnSpc>
                          <a:spcPct val="115000"/>
                        </a:lnSpc>
                        <a:spcBef>
                          <a:spcPts val="0"/>
                        </a:spcBef>
                        <a:spcAft>
                          <a:spcPts val="0"/>
                        </a:spcAft>
                        <a:buNone/>
                      </a:pPr>
                      <a:r>
                        <a:rPr lang="en-US" sz="1300" dirty="0" err="1"/>
                        <a:t>no_wound</a:t>
                      </a:r>
                      <a:r>
                        <a:rPr lang="en-US" sz="1300" dirty="0"/>
                        <a:t> (0.0016 ), </a:t>
                      </a:r>
                      <a:r>
                        <a:rPr lang="en-US" sz="1300" dirty="0" err="1"/>
                        <a:t>multipodus</a:t>
                      </a:r>
                      <a:r>
                        <a:rPr lang="en-US" sz="1300" dirty="0"/>
                        <a:t> (0.0010), [</a:t>
                      </a:r>
                      <a:r>
                        <a:rPr lang="en-US" sz="1300" dirty="0" err="1"/>
                        <a:t>no_skin</a:t>
                      </a:r>
                      <a:r>
                        <a:rPr lang="en-US" sz="1300" dirty="0"/>
                        <a:t> , </a:t>
                      </a:r>
                      <a:r>
                        <a:rPr lang="en-US" sz="1300" dirty="0" err="1"/>
                        <a:t>no_infection</a:t>
                      </a:r>
                      <a:r>
                        <a:rPr lang="en-US" sz="1300" dirty="0"/>
                        <a:t> , </a:t>
                      </a:r>
                      <a:r>
                        <a:rPr lang="en-US" sz="1300" dirty="0" err="1"/>
                        <a:t>no_tube</a:t>
                      </a:r>
                      <a:r>
                        <a:rPr lang="en-US" sz="1300" dirty="0"/>
                        <a:t>, </a:t>
                      </a:r>
                      <a:r>
                        <a:rPr lang="en-US" sz="1300" dirty="0" err="1"/>
                        <a:t>no_insulin</a:t>
                      </a:r>
                      <a:r>
                        <a:rPr lang="en-US" sz="1300" dirty="0"/>
                        <a:t>] (all 0.0003), sedate (0.0002)</a:t>
                      </a:r>
                      <a:endParaRPr sz="13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5"/>
                  </a:ext>
                </a:extLst>
              </a:tr>
            </a:tbl>
          </a:graphicData>
        </a:graphic>
      </p:graphicFrame>
      <p:pic>
        <p:nvPicPr>
          <p:cNvPr id="2" name="Picture 1">
            <a:extLst>
              <a:ext uri="{FF2B5EF4-FFF2-40B4-BE49-F238E27FC236}">
                <a16:creationId xmlns:a16="http://schemas.microsoft.com/office/drawing/2014/main" id="{391A45F5-A644-B547-83AF-4FC33211D445}"/>
              </a:ext>
            </a:extLst>
          </p:cNvPr>
          <p:cNvPicPr>
            <a:picLocks noChangeAspect="1"/>
          </p:cNvPicPr>
          <p:nvPr/>
        </p:nvPicPr>
        <p:blipFill>
          <a:blip r:embed="rId6"/>
          <a:stretch>
            <a:fillRect/>
          </a:stretch>
        </p:blipFill>
        <p:spPr>
          <a:xfrm>
            <a:off x="4454433" y="1370369"/>
            <a:ext cx="1071155" cy="264121"/>
          </a:xfrm>
          <a:prstGeom prst="rect">
            <a:avLst/>
          </a:prstGeom>
        </p:spPr>
      </p:pic>
      <p:pic>
        <p:nvPicPr>
          <p:cNvPr id="8" name="Picture 7">
            <a:extLst>
              <a:ext uri="{FF2B5EF4-FFF2-40B4-BE49-F238E27FC236}">
                <a16:creationId xmlns:a16="http://schemas.microsoft.com/office/drawing/2014/main" id="{7E7FAE0E-4FE9-CA4E-8305-A2F0989A13AE}"/>
              </a:ext>
            </a:extLst>
          </p:cNvPr>
          <p:cNvPicPr>
            <a:picLocks noChangeAspect="1"/>
          </p:cNvPicPr>
          <p:nvPr/>
        </p:nvPicPr>
        <p:blipFill>
          <a:blip r:embed="rId6"/>
          <a:stretch>
            <a:fillRect/>
          </a:stretch>
        </p:blipFill>
        <p:spPr>
          <a:xfrm>
            <a:off x="2934789" y="2571750"/>
            <a:ext cx="907230" cy="223701"/>
          </a:xfrm>
          <a:prstGeom prst="rect">
            <a:avLst/>
          </a:prstGeom>
        </p:spPr>
      </p:pic>
      <p:pic>
        <p:nvPicPr>
          <p:cNvPr id="9" name="Picture 8">
            <a:extLst>
              <a:ext uri="{FF2B5EF4-FFF2-40B4-BE49-F238E27FC236}">
                <a16:creationId xmlns:a16="http://schemas.microsoft.com/office/drawing/2014/main" id="{2592503B-1A73-8644-AB93-94FF1A275E73}"/>
              </a:ext>
            </a:extLst>
          </p:cNvPr>
          <p:cNvPicPr>
            <a:picLocks noChangeAspect="1"/>
          </p:cNvPicPr>
          <p:nvPr/>
        </p:nvPicPr>
        <p:blipFill>
          <a:blip r:embed="rId6"/>
          <a:stretch>
            <a:fillRect/>
          </a:stretch>
        </p:blipFill>
        <p:spPr>
          <a:xfrm>
            <a:off x="7842069" y="3986349"/>
            <a:ext cx="907230" cy="223701"/>
          </a:xfrm>
          <a:prstGeom prst="rect">
            <a:avLst/>
          </a:prstGeom>
        </p:spPr>
      </p:pic>
      <p:pic>
        <p:nvPicPr>
          <p:cNvPr id="10" name="Picture 9">
            <a:extLst>
              <a:ext uri="{FF2B5EF4-FFF2-40B4-BE49-F238E27FC236}">
                <a16:creationId xmlns:a16="http://schemas.microsoft.com/office/drawing/2014/main" id="{27C54273-7E64-994D-9EA5-4CBCBC55214D}"/>
              </a:ext>
            </a:extLst>
          </p:cNvPr>
          <p:cNvPicPr>
            <a:picLocks noChangeAspect="1"/>
          </p:cNvPicPr>
          <p:nvPr/>
        </p:nvPicPr>
        <p:blipFill>
          <a:blip r:embed="rId6"/>
          <a:stretch>
            <a:fillRect/>
          </a:stretch>
        </p:blipFill>
        <p:spPr>
          <a:xfrm>
            <a:off x="4719498" y="4255226"/>
            <a:ext cx="629105" cy="155122"/>
          </a:xfrm>
          <a:prstGeom prst="rect">
            <a:avLst/>
          </a:prstGeom>
        </p:spPr>
      </p:pic>
      <p:pic>
        <p:nvPicPr>
          <p:cNvPr id="11" name="Picture 10">
            <a:extLst>
              <a:ext uri="{FF2B5EF4-FFF2-40B4-BE49-F238E27FC236}">
                <a16:creationId xmlns:a16="http://schemas.microsoft.com/office/drawing/2014/main" id="{B395AEC8-E996-0942-83B3-940BFC2E75FD}"/>
              </a:ext>
            </a:extLst>
          </p:cNvPr>
          <p:cNvPicPr>
            <a:picLocks noChangeAspect="1"/>
          </p:cNvPicPr>
          <p:nvPr/>
        </p:nvPicPr>
        <p:blipFill>
          <a:blip r:embed="rId6"/>
          <a:stretch>
            <a:fillRect/>
          </a:stretch>
        </p:blipFill>
        <p:spPr>
          <a:xfrm>
            <a:off x="7971786" y="2567795"/>
            <a:ext cx="445709" cy="264121"/>
          </a:xfrm>
          <a:prstGeom prst="rect">
            <a:avLst/>
          </a:prstGeom>
        </p:spPr>
      </p:pic>
      <p:pic>
        <p:nvPicPr>
          <p:cNvPr id="12" name="Picture 11">
            <a:extLst>
              <a:ext uri="{FF2B5EF4-FFF2-40B4-BE49-F238E27FC236}">
                <a16:creationId xmlns:a16="http://schemas.microsoft.com/office/drawing/2014/main" id="{EB3F5A8F-5CD2-EA4A-B33C-BE4928880EAE}"/>
              </a:ext>
            </a:extLst>
          </p:cNvPr>
          <p:cNvPicPr>
            <a:picLocks noChangeAspect="1"/>
          </p:cNvPicPr>
          <p:nvPr/>
        </p:nvPicPr>
        <p:blipFill>
          <a:blip r:embed="rId6"/>
          <a:stretch>
            <a:fillRect/>
          </a:stretch>
        </p:blipFill>
        <p:spPr>
          <a:xfrm>
            <a:off x="6695891" y="1639932"/>
            <a:ext cx="1071156" cy="264121"/>
          </a:xfrm>
          <a:prstGeom prst="rect">
            <a:avLst/>
          </a:prstGeom>
        </p:spPr>
      </p:pic>
      <p:pic>
        <p:nvPicPr>
          <p:cNvPr id="13" name="Picture 12">
            <a:extLst>
              <a:ext uri="{FF2B5EF4-FFF2-40B4-BE49-F238E27FC236}">
                <a16:creationId xmlns:a16="http://schemas.microsoft.com/office/drawing/2014/main" id="{5D5606ED-C993-6E43-B666-9DC592BC0E31}"/>
              </a:ext>
            </a:extLst>
          </p:cNvPr>
          <p:cNvPicPr>
            <a:picLocks noChangeAspect="1"/>
          </p:cNvPicPr>
          <p:nvPr/>
        </p:nvPicPr>
        <p:blipFill>
          <a:blip r:embed="rId6"/>
          <a:stretch>
            <a:fillRect/>
          </a:stretch>
        </p:blipFill>
        <p:spPr>
          <a:xfrm>
            <a:off x="3657054" y="3527346"/>
            <a:ext cx="718064" cy="305822"/>
          </a:xfrm>
          <a:prstGeom prst="rect">
            <a:avLst/>
          </a:prstGeom>
        </p:spPr>
      </p:pic>
      <p:pic>
        <p:nvPicPr>
          <p:cNvPr id="14" name="Picture 13">
            <a:extLst>
              <a:ext uri="{FF2B5EF4-FFF2-40B4-BE49-F238E27FC236}">
                <a16:creationId xmlns:a16="http://schemas.microsoft.com/office/drawing/2014/main" id="{FF18283E-AE4F-C24C-A17E-2FB59AE063AE}"/>
              </a:ext>
            </a:extLst>
          </p:cNvPr>
          <p:cNvPicPr>
            <a:picLocks noChangeAspect="1"/>
          </p:cNvPicPr>
          <p:nvPr/>
        </p:nvPicPr>
        <p:blipFill>
          <a:blip r:embed="rId6"/>
          <a:stretch>
            <a:fillRect/>
          </a:stretch>
        </p:blipFill>
        <p:spPr>
          <a:xfrm>
            <a:off x="6147526" y="2531330"/>
            <a:ext cx="1071156" cy="264121"/>
          </a:xfrm>
          <a:prstGeom prst="rect">
            <a:avLst/>
          </a:prstGeom>
        </p:spPr>
      </p:pic>
      <p:pic>
        <p:nvPicPr>
          <p:cNvPr id="15" name="Picture 14">
            <a:extLst>
              <a:ext uri="{FF2B5EF4-FFF2-40B4-BE49-F238E27FC236}">
                <a16:creationId xmlns:a16="http://schemas.microsoft.com/office/drawing/2014/main" id="{BCCAD5C8-5EC3-8843-ABEA-791A40BBB715}"/>
              </a:ext>
            </a:extLst>
          </p:cNvPr>
          <p:cNvPicPr>
            <a:picLocks noChangeAspect="1"/>
          </p:cNvPicPr>
          <p:nvPr/>
        </p:nvPicPr>
        <p:blipFill>
          <a:blip r:embed="rId6"/>
          <a:stretch>
            <a:fillRect/>
          </a:stretch>
        </p:blipFill>
        <p:spPr>
          <a:xfrm>
            <a:off x="3657053" y="1660881"/>
            <a:ext cx="1240280" cy="305823"/>
          </a:xfrm>
          <a:prstGeom prst="rect">
            <a:avLst/>
          </a:prstGeom>
        </p:spPr>
      </p:pic>
      <p:pic>
        <p:nvPicPr>
          <p:cNvPr id="16" name="Picture 15">
            <a:extLst>
              <a:ext uri="{FF2B5EF4-FFF2-40B4-BE49-F238E27FC236}">
                <a16:creationId xmlns:a16="http://schemas.microsoft.com/office/drawing/2014/main" id="{6B76304D-7576-C946-8737-16B5AF8C3D82}"/>
              </a:ext>
            </a:extLst>
          </p:cNvPr>
          <p:cNvPicPr>
            <a:picLocks noChangeAspect="1"/>
          </p:cNvPicPr>
          <p:nvPr/>
        </p:nvPicPr>
        <p:blipFill>
          <a:blip r:embed="rId6"/>
          <a:stretch>
            <a:fillRect/>
          </a:stretch>
        </p:blipFill>
        <p:spPr>
          <a:xfrm>
            <a:off x="4530334" y="3989052"/>
            <a:ext cx="942808" cy="232474"/>
          </a:xfrm>
          <a:prstGeom prst="rect">
            <a:avLst/>
          </a:prstGeom>
        </p:spPr>
      </p:pic>
      <p:pic>
        <p:nvPicPr>
          <p:cNvPr id="18" name="Picture 17">
            <a:extLst>
              <a:ext uri="{FF2B5EF4-FFF2-40B4-BE49-F238E27FC236}">
                <a16:creationId xmlns:a16="http://schemas.microsoft.com/office/drawing/2014/main" id="{6248F01B-6104-834E-821E-C076362E3C52}"/>
              </a:ext>
            </a:extLst>
          </p:cNvPr>
          <p:cNvPicPr>
            <a:picLocks noChangeAspect="1"/>
          </p:cNvPicPr>
          <p:nvPr/>
        </p:nvPicPr>
        <p:blipFill>
          <a:blip r:embed="rId6"/>
          <a:stretch>
            <a:fillRect/>
          </a:stretch>
        </p:blipFill>
        <p:spPr>
          <a:xfrm>
            <a:off x="7104657" y="3297282"/>
            <a:ext cx="907231" cy="223701"/>
          </a:xfrm>
          <a:prstGeom prst="rect">
            <a:avLst/>
          </a:prstGeom>
        </p:spPr>
      </p:pic>
      <p:pic>
        <p:nvPicPr>
          <p:cNvPr id="19" name="Picture 18">
            <a:extLst>
              <a:ext uri="{FF2B5EF4-FFF2-40B4-BE49-F238E27FC236}">
                <a16:creationId xmlns:a16="http://schemas.microsoft.com/office/drawing/2014/main" id="{0DCD26FC-AB11-A742-A8DF-63AEA5CC5C84}"/>
              </a:ext>
            </a:extLst>
          </p:cNvPr>
          <p:cNvPicPr>
            <a:picLocks noChangeAspect="1"/>
          </p:cNvPicPr>
          <p:nvPr/>
        </p:nvPicPr>
        <p:blipFill>
          <a:blip r:embed="rId6"/>
          <a:stretch>
            <a:fillRect/>
          </a:stretch>
        </p:blipFill>
        <p:spPr>
          <a:xfrm>
            <a:off x="2960048" y="3309872"/>
            <a:ext cx="881971" cy="217473"/>
          </a:xfrm>
          <a:prstGeom prst="rect">
            <a:avLst/>
          </a:prstGeom>
        </p:spPr>
      </p:pic>
      <p:pic>
        <p:nvPicPr>
          <p:cNvPr id="20" name="Picture 19">
            <a:extLst>
              <a:ext uri="{FF2B5EF4-FFF2-40B4-BE49-F238E27FC236}">
                <a16:creationId xmlns:a16="http://schemas.microsoft.com/office/drawing/2014/main" id="{234DA33D-4B87-474C-A946-CDA86880D5D9}"/>
              </a:ext>
            </a:extLst>
          </p:cNvPr>
          <p:cNvPicPr>
            <a:picLocks noChangeAspect="1"/>
          </p:cNvPicPr>
          <p:nvPr/>
        </p:nvPicPr>
        <p:blipFill>
          <a:blip r:embed="rId6"/>
          <a:stretch>
            <a:fillRect/>
          </a:stretch>
        </p:blipFill>
        <p:spPr>
          <a:xfrm>
            <a:off x="4887311" y="3239420"/>
            <a:ext cx="1251433" cy="308573"/>
          </a:xfrm>
          <a:prstGeom prst="rect">
            <a:avLst/>
          </a:prstGeom>
        </p:spPr>
      </p:pic>
      <p:pic>
        <p:nvPicPr>
          <p:cNvPr id="21" name="Picture 20">
            <a:extLst>
              <a:ext uri="{FF2B5EF4-FFF2-40B4-BE49-F238E27FC236}">
                <a16:creationId xmlns:a16="http://schemas.microsoft.com/office/drawing/2014/main" id="{2AE4F913-FBAB-1F45-9ED0-B0721B15DFE7}"/>
              </a:ext>
            </a:extLst>
          </p:cNvPr>
          <p:cNvPicPr>
            <a:picLocks noChangeAspect="1"/>
          </p:cNvPicPr>
          <p:nvPr/>
        </p:nvPicPr>
        <p:blipFill>
          <a:blip r:embed="rId6"/>
          <a:stretch>
            <a:fillRect/>
          </a:stretch>
        </p:blipFill>
        <p:spPr>
          <a:xfrm>
            <a:off x="6602364" y="2987351"/>
            <a:ext cx="1071156" cy="361067"/>
          </a:xfrm>
          <a:prstGeom prst="rect">
            <a:avLst/>
          </a:prstGeom>
        </p:spPr>
      </p:pic>
      <p:pic>
        <p:nvPicPr>
          <p:cNvPr id="31" name="Audio 30">
            <a:hlinkClick r:id="" action="ppaction://media"/>
            <a:extLst>
              <a:ext uri="{FF2B5EF4-FFF2-40B4-BE49-F238E27FC236}">
                <a16:creationId xmlns:a16="http://schemas.microsoft.com/office/drawing/2014/main" id="{EA9BC912-A472-1A44-8379-69D3D5AA919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0188"/>
    </mc:Choice>
    <mc:Fallback>
      <p:transition spd="slow" advTm="80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4"/>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1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21"/>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87" fill="hold" display="0">
                  <p:stCondLst>
                    <p:cond delay="indefinite"/>
                  </p:stCondLst>
                  <p:endCondLst>
                    <p:cond evt="onStopAudio" delay="0">
                      <p:tgtEl>
                        <p:sldTgt/>
                      </p:tgtEl>
                    </p:cond>
                  </p:endCondLst>
                </p:cTn>
                <p:tgtEl>
                  <p:spTgt spid="3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7"/>
          <p:cNvSpPr txBox="1">
            <a:spLocks noGrp="1"/>
          </p:cNvSpPr>
          <p:nvPr>
            <p:ph type="title"/>
          </p:nvPr>
        </p:nvSpPr>
        <p:spPr>
          <a:xfrm>
            <a:off x="235800" y="236800"/>
            <a:ext cx="7248300" cy="333300"/>
          </a:xfrm>
          <a:prstGeom prst="rect">
            <a:avLst/>
          </a:prstGeom>
        </p:spPr>
        <p:txBody>
          <a:bodyPr spcFirstLastPara="1" wrap="square" lIns="0" tIns="0" rIns="0" bIns="0" anchor="b" anchorCtr="0">
            <a:noAutofit/>
          </a:bodyPr>
          <a:lstStyle/>
          <a:p>
            <a:pPr marL="0" lvl="0" indent="0" algn="l" rtl="0">
              <a:spcBef>
                <a:spcPts val="0"/>
              </a:spcBef>
              <a:spcAft>
                <a:spcPts val="0"/>
              </a:spcAft>
              <a:buClr>
                <a:srgbClr val="000000"/>
              </a:buClr>
              <a:buFont typeface="Arial"/>
              <a:buNone/>
            </a:pPr>
            <a:r>
              <a:rPr lang="en-US"/>
              <a:t>Using notes is promising, possible next steps</a:t>
            </a:r>
            <a:endParaRPr/>
          </a:p>
        </p:txBody>
      </p:sp>
      <p:sp>
        <p:nvSpPr>
          <p:cNvPr id="286" name="Google Shape;286;p37"/>
          <p:cNvSpPr txBox="1">
            <a:spLocks noGrp="1"/>
          </p:cNvSpPr>
          <p:nvPr>
            <p:ph type="body" idx="1"/>
          </p:nvPr>
        </p:nvSpPr>
        <p:spPr>
          <a:xfrm>
            <a:off x="547075" y="939250"/>
            <a:ext cx="8322300" cy="35709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b="1"/>
              <a:t>Findings of the current work</a:t>
            </a:r>
            <a:endParaRPr b="1"/>
          </a:p>
          <a:p>
            <a:pPr marL="457200" lvl="0" indent="-317500" algn="l" rtl="0">
              <a:spcBef>
                <a:spcPts val="1200"/>
              </a:spcBef>
              <a:spcAft>
                <a:spcPts val="0"/>
              </a:spcAft>
              <a:buSzPts val="1400"/>
              <a:buChar char="●"/>
            </a:pPr>
            <a:r>
              <a:rPr lang="en-US"/>
              <a:t>Detection of PUI for quality assurance purposes using notes of the care team </a:t>
            </a:r>
            <a:endParaRPr/>
          </a:p>
          <a:p>
            <a:pPr marL="457200" lvl="0" indent="-317500" algn="l" rtl="0">
              <a:spcBef>
                <a:spcPts val="0"/>
              </a:spcBef>
              <a:spcAft>
                <a:spcPts val="0"/>
              </a:spcAft>
              <a:buSzPts val="1400"/>
              <a:buChar char="●"/>
            </a:pPr>
            <a:r>
              <a:rPr lang="en-US"/>
              <a:t>Negation Detection improves models’ predictive performance</a:t>
            </a:r>
            <a:endParaRPr/>
          </a:p>
          <a:p>
            <a:pPr marL="457200" lvl="0" indent="-317500" algn="l" rtl="0">
              <a:spcBef>
                <a:spcPts val="0"/>
              </a:spcBef>
              <a:spcAft>
                <a:spcPts val="0"/>
              </a:spcAft>
              <a:buSzPts val="1400"/>
              <a:buChar char="●"/>
            </a:pPr>
            <a:r>
              <a:rPr lang="en-US"/>
              <a:t>Most contributing keywords have considerable overlap with medical literature</a:t>
            </a:r>
            <a:endParaRPr/>
          </a:p>
          <a:p>
            <a:pPr marL="0" lvl="0" indent="0" algn="l" rtl="0">
              <a:spcBef>
                <a:spcPts val="1200"/>
              </a:spcBef>
              <a:spcAft>
                <a:spcPts val="0"/>
              </a:spcAft>
              <a:buNone/>
            </a:pPr>
            <a:r>
              <a:rPr lang="en-US" b="1"/>
              <a:t>Potential extensions and directions</a:t>
            </a:r>
            <a:endParaRPr b="1"/>
          </a:p>
          <a:p>
            <a:pPr marL="457200" lvl="0" indent="-317500" algn="l" rtl="0">
              <a:spcBef>
                <a:spcPts val="1200"/>
              </a:spcBef>
              <a:spcAft>
                <a:spcPts val="0"/>
              </a:spcAft>
              <a:buSzPts val="1400"/>
              <a:buChar char="●"/>
            </a:pPr>
            <a:r>
              <a:rPr lang="en-US"/>
              <a:t>Further improvement by hyperparameter tuning &amp; more complex models </a:t>
            </a:r>
            <a:endParaRPr/>
          </a:p>
          <a:p>
            <a:pPr marL="457200" lvl="0" indent="-317500" algn="l" rtl="0">
              <a:spcBef>
                <a:spcPts val="0"/>
              </a:spcBef>
              <a:spcAft>
                <a:spcPts val="0"/>
              </a:spcAft>
              <a:buSzPts val="1400"/>
              <a:buChar char="●"/>
            </a:pPr>
            <a:r>
              <a:rPr lang="en-US"/>
              <a:t>ConText, an extension for more accurate identification of medical terms</a:t>
            </a:r>
            <a:endParaRPr/>
          </a:p>
          <a:p>
            <a:pPr marL="457200" lvl="0" indent="-317500" algn="l" rtl="0">
              <a:spcBef>
                <a:spcPts val="0"/>
              </a:spcBef>
              <a:spcAft>
                <a:spcPts val="0"/>
              </a:spcAft>
              <a:buSzPts val="1400"/>
              <a:buChar char="●"/>
            </a:pPr>
            <a:r>
              <a:rPr lang="en-US"/>
              <a:t>Predict PUI prior to its occurrence and detecting its stage</a:t>
            </a:r>
            <a:endParaRPr/>
          </a:p>
        </p:txBody>
      </p:sp>
      <p:sp>
        <p:nvSpPr>
          <p:cNvPr id="287" name="Google Shape;287;p37"/>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sz="1000"/>
          </a:p>
        </p:txBody>
      </p:sp>
      <p:pic>
        <p:nvPicPr>
          <p:cNvPr id="288" name="Google Shape;288;p37"/>
          <p:cNvPicPr preferRelativeResize="0"/>
          <p:nvPr/>
        </p:nvPicPr>
        <p:blipFill>
          <a:blip r:embed="rId5">
            <a:alphaModFix/>
          </a:blip>
          <a:stretch>
            <a:fillRect/>
          </a:stretch>
        </p:blipFill>
        <p:spPr>
          <a:xfrm>
            <a:off x="8333225" y="3475350"/>
            <a:ext cx="810775" cy="1210950"/>
          </a:xfrm>
          <a:prstGeom prst="rect">
            <a:avLst/>
          </a:prstGeom>
          <a:noFill/>
          <a:ln>
            <a:noFill/>
          </a:ln>
        </p:spPr>
      </p:pic>
      <p:pic>
        <p:nvPicPr>
          <p:cNvPr id="15" name="Audio 14">
            <a:hlinkClick r:id="" action="ppaction://media"/>
            <a:extLst>
              <a:ext uri="{FF2B5EF4-FFF2-40B4-BE49-F238E27FC236}">
                <a16:creationId xmlns:a16="http://schemas.microsoft.com/office/drawing/2014/main" id="{D278BAEA-CD22-514E-91BF-552A87EFCC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2515"/>
    </mc:Choice>
    <mc:Fallback>
      <p:transition spd="slow" advTm="52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8"/>
          <p:cNvSpPr txBox="1">
            <a:spLocks noGrp="1"/>
          </p:cNvSpPr>
          <p:nvPr>
            <p:ph type="body" idx="1"/>
          </p:nvPr>
        </p:nvSpPr>
        <p:spPr>
          <a:xfrm>
            <a:off x="2120553" y="1282575"/>
            <a:ext cx="4902900" cy="1112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solidFill>
                  <a:srgbClr val="CB333B"/>
                </a:solidFill>
              </a:rPr>
              <a:t>Thank you!</a:t>
            </a:r>
            <a:endParaRPr>
              <a:solidFill>
                <a:srgbClr val="CB333B"/>
              </a:solidFill>
            </a:endParaRPr>
          </a:p>
          <a:p>
            <a:pPr marL="0" lvl="1" indent="0" algn="ctr" rtl="0">
              <a:spcBef>
                <a:spcPts val="1000"/>
              </a:spcBef>
              <a:spcAft>
                <a:spcPts val="0"/>
              </a:spcAft>
              <a:buNone/>
            </a:pPr>
            <a:r>
              <a:rPr lang="en-US"/>
              <a:t>Email me at: msotood@emory.edu</a:t>
            </a:r>
            <a:endParaRPr/>
          </a:p>
          <a:p>
            <a:pPr marL="0" lvl="1" indent="0" algn="ctr" rtl="0">
              <a:spcBef>
                <a:spcPts val="1000"/>
              </a:spcBef>
              <a:spcAft>
                <a:spcPts val="0"/>
              </a:spcAft>
              <a:buSzPts val="2400"/>
              <a:buNone/>
            </a:pPr>
            <a:endParaRPr sz="4000" b="1">
              <a:solidFill>
                <a:schemeClr val="accent1"/>
              </a:solidFill>
            </a:endParaRPr>
          </a:p>
        </p:txBody>
      </p:sp>
      <p:pic>
        <p:nvPicPr>
          <p:cNvPr id="4" name="Audio 3">
            <a:hlinkClick r:id="" action="ppaction://media"/>
            <a:extLst>
              <a:ext uri="{FF2B5EF4-FFF2-40B4-BE49-F238E27FC236}">
                <a16:creationId xmlns:a16="http://schemas.microsoft.com/office/drawing/2014/main" id="{EE48B5FF-CA4A-1E4B-A49D-E034BAB17C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927"/>
    </mc:Choice>
    <mc:Fallback>
      <p:transition spd="slow" advTm="7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547730" y="389211"/>
            <a:ext cx="67839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latin typeface="Roboto"/>
                <a:ea typeface="Roboto"/>
                <a:cs typeface="Roboto"/>
                <a:sym typeface="Roboto"/>
              </a:rPr>
              <a:t>Problem Setup </a:t>
            </a:r>
            <a:endParaRPr/>
          </a:p>
        </p:txBody>
      </p:sp>
      <p:sp>
        <p:nvSpPr>
          <p:cNvPr id="300" name="Google Shape;300;p39"/>
          <p:cNvSpPr txBox="1">
            <a:spLocks noGrp="1"/>
          </p:cNvSpPr>
          <p:nvPr>
            <p:ph type="body" idx="1"/>
          </p:nvPr>
        </p:nvSpPr>
        <p:spPr>
          <a:xfrm>
            <a:off x="547075" y="786852"/>
            <a:ext cx="8056500" cy="19935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t>Unit of analysis: hospital stays</a:t>
            </a:r>
            <a:endParaRPr/>
          </a:p>
          <a:p>
            <a:pPr marL="0" lvl="0" indent="0" algn="l" rtl="0">
              <a:spcBef>
                <a:spcPts val="1200"/>
              </a:spcBef>
              <a:spcAft>
                <a:spcPts val="0"/>
              </a:spcAft>
              <a:buNone/>
            </a:pPr>
            <a:r>
              <a:rPr lang="en-US"/>
              <a:t>Features: Available notes for each stay, concatenated into a single document</a:t>
            </a:r>
            <a:endParaRPr/>
          </a:p>
          <a:p>
            <a:pPr marL="0" lvl="0" indent="0" algn="l" rtl="0">
              <a:spcBef>
                <a:spcPts val="1200"/>
              </a:spcBef>
              <a:spcAft>
                <a:spcPts val="0"/>
              </a:spcAft>
              <a:buNone/>
            </a:pPr>
            <a:r>
              <a:rPr lang="en-US"/>
              <a:t>Hospital-stays indicating PUI in both (neither) sources constitute → + (-) class </a:t>
            </a:r>
            <a:endParaRPr/>
          </a:p>
          <a:p>
            <a:pPr marL="0" lvl="0" indent="0" algn="l" rtl="0">
              <a:spcBef>
                <a:spcPts val="1200"/>
              </a:spcBef>
              <a:spcAft>
                <a:spcPts val="0"/>
              </a:spcAft>
              <a:buNone/>
            </a:pPr>
            <a:r>
              <a:rPr lang="en-US"/>
              <a:t>Each + sample is matched with 4 negative samples (stays), closest to it in terms of age, gender, the total length of stay and ICU length of stay.</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301" name="Google Shape;301;p39"/>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sz="1000"/>
          </a:p>
        </p:txBody>
      </p:sp>
      <p:graphicFrame>
        <p:nvGraphicFramePr>
          <p:cNvPr id="302" name="Google Shape;302;p39"/>
          <p:cNvGraphicFramePr/>
          <p:nvPr/>
        </p:nvGraphicFramePr>
        <p:xfrm>
          <a:off x="488263" y="2844700"/>
          <a:ext cx="8326525" cy="1852387"/>
        </p:xfrm>
        <a:graphic>
          <a:graphicData uri="http://schemas.openxmlformats.org/drawingml/2006/table">
            <a:tbl>
              <a:tblPr>
                <a:noFill/>
                <a:tableStyleId>{9487FB7A-29BC-4C41-8FFD-861DA420191A}</a:tableStyleId>
              </a:tblPr>
              <a:tblGrid>
                <a:gridCol w="2596975">
                  <a:extLst>
                    <a:ext uri="{9D8B030D-6E8A-4147-A177-3AD203B41FA5}">
                      <a16:colId xmlns:a16="http://schemas.microsoft.com/office/drawing/2014/main" val="20000"/>
                    </a:ext>
                  </a:extLst>
                </a:gridCol>
                <a:gridCol w="2243875">
                  <a:extLst>
                    <a:ext uri="{9D8B030D-6E8A-4147-A177-3AD203B41FA5}">
                      <a16:colId xmlns:a16="http://schemas.microsoft.com/office/drawing/2014/main" val="20001"/>
                    </a:ext>
                  </a:extLst>
                </a:gridCol>
                <a:gridCol w="1613950">
                  <a:extLst>
                    <a:ext uri="{9D8B030D-6E8A-4147-A177-3AD203B41FA5}">
                      <a16:colId xmlns:a16="http://schemas.microsoft.com/office/drawing/2014/main" val="20002"/>
                    </a:ext>
                  </a:extLst>
                </a:gridCol>
                <a:gridCol w="1871725">
                  <a:extLst>
                    <a:ext uri="{9D8B030D-6E8A-4147-A177-3AD203B41FA5}">
                      <a16:colId xmlns:a16="http://schemas.microsoft.com/office/drawing/2014/main" val="20003"/>
                    </a:ext>
                  </a:extLst>
                </a:gridCol>
              </a:tblGrid>
              <a:tr h="448150">
                <a:tc>
                  <a:txBody>
                    <a:bodyPr/>
                    <a:lstStyle/>
                    <a:p>
                      <a:pPr marL="0" lvl="0" indent="0" algn="ctr" rtl="0">
                        <a:lnSpc>
                          <a:spcPct val="115000"/>
                        </a:lnSpc>
                        <a:spcBef>
                          <a:spcPts val="0"/>
                        </a:spcBef>
                        <a:spcAft>
                          <a:spcPts val="0"/>
                        </a:spcAft>
                        <a:buNone/>
                      </a:pPr>
                      <a:r>
                        <a:rPr lang="en-US" b="1"/>
                        <a:t>Cohort</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Total # of Unique stays</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 of PUI stays</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 of no PUI stays</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448150">
                <a:tc>
                  <a:txBody>
                    <a:bodyPr/>
                    <a:lstStyle/>
                    <a:p>
                      <a:pPr marL="0" lvl="0" indent="0" algn="ctr" rtl="0">
                        <a:lnSpc>
                          <a:spcPct val="115000"/>
                        </a:lnSpc>
                        <a:spcBef>
                          <a:spcPts val="0"/>
                        </a:spcBef>
                        <a:spcAft>
                          <a:spcPts val="0"/>
                        </a:spcAft>
                        <a:buNone/>
                      </a:pPr>
                      <a:r>
                        <a:rPr lang="en-US"/>
                        <a:t>MIMIC-III total hospital-stays</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50,027</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1,249 (2.4%)</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46,227 (92%)</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473975">
                <a:tc>
                  <a:txBody>
                    <a:bodyPr/>
                    <a:lstStyle/>
                    <a:p>
                      <a:pPr marL="0" lvl="0" indent="0" algn="ctr" rtl="0">
                        <a:lnSpc>
                          <a:spcPct val="115000"/>
                        </a:lnSpc>
                        <a:spcBef>
                          <a:spcPts val="0"/>
                        </a:spcBef>
                        <a:spcAft>
                          <a:spcPts val="0"/>
                        </a:spcAft>
                        <a:buNone/>
                      </a:pPr>
                      <a:r>
                        <a:rPr lang="en-US"/>
                        <a:t>Target age and length of stay cases</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26,838</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856 (3.1%)</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a:t>23,886 (89%)</a:t>
                      </a:r>
                      <a:endParaRPr/>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448150">
                <a:tc>
                  <a:txBody>
                    <a:bodyPr/>
                    <a:lstStyle/>
                    <a:p>
                      <a:pPr marL="0" lvl="0" indent="0" algn="ctr" rtl="0">
                        <a:lnSpc>
                          <a:spcPct val="115000"/>
                        </a:lnSpc>
                        <a:spcBef>
                          <a:spcPts val="0"/>
                        </a:spcBef>
                        <a:spcAft>
                          <a:spcPts val="0"/>
                        </a:spcAft>
                        <a:buNone/>
                      </a:pPr>
                      <a:r>
                        <a:rPr lang="en-US" b="1"/>
                        <a:t>Case controlled stays</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3,589</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856 (23.8%)</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b="1"/>
                        <a:t>2,733 (76.2%)</a:t>
                      </a:r>
                      <a:endParaRPr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307"/>
        <p:cNvGrpSpPr/>
        <p:nvPr/>
      </p:nvGrpSpPr>
      <p:grpSpPr>
        <a:xfrm>
          <a:off x="0" y="0"/>
          <a:ext cx="0" cy="0"/>
          <a:chOff x="0" y="0"/>
          <a:chExt cx="0" cy="0"/>
        </a:xfrm>
      </p:grpSpPr>
      <p:sp>
        <p:nvSpPr>
          <p:cNvPr id="308" name="Google Shape;308;p40"/>
          <p:cNvSpPr txBox="1">
            <a:spLocks noGrp="1"/>
          </p:cNvSpPr>
          <p:nvPr>
            <p:ph type="title"/>
          </p:nvPr>
        </p:nvSpPr>
        <p:spPr>
          <a:xfrm>
            <a:off x="547730" y="389211"/>
            <a:ext cx="67839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Results: Comparison of Classifiers and significant keywords</a:t>
            </a:r>
            <a:endParaRPr/>
          </a:p>
        </p:txBody>
      </p:sp>
      <p:sp>
        <p:nvSpPr>
          <p:cNvPr id="309" name="Google Shape;309;p40"/>
          <p:cNvSpPr txBox="1">
            <a:spLocks noGrp="1"/>
          </p:cNvSpPr>
          <p:nvPr>
            <p:ph type="body" idx="1"/>
          </p:nvPr>
        </p:nvSpPr>
        <p:spPr>
          <a:xfrm>
            <a:off x="547077" y="939255"/>
            <a:ext cx="8056500" cy="35709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t>NN: performs the worst, likely due to over-fitting </a:t>
            </a:r>
            <a:endParaRPr/>
          </a:p>
          <a:p>
            <a:pPr marL="0" lvl="0" indent="0" algn="l" rtl="0">
              <a:spcBef>
                <a:spcPts val="1200"/>
              </a:spcBef>
              <a:spcAft>
                <a:spcPts val="0"/>
              </a:spcAft>
              <a:buNone/>
            </a:pPr>
            <a:r>
              <a:rPr lang="en-US"/>
              <a:t>PUI’s low incidence rate +  with privacy concerns for data collaboration across hospitals LR (and occasionally RF)</a:t>
            </a:r>
            <a:endParaRPr/>
          </a:p>
          <a:p>
            <a:pPr marL="0" lvl="0" indent="0" algn="l" rtl="0">
              <a:spcBef>
                <a:spcPts val="1200"/>
              </a:spcBef>
              <a:spcAft>
                <a:spcPts val="0"/>
              </a:spcAft>
              <a:buNone/>
            </a:pPr>
            <a:endParaRPr/>
          </a:p>
          <a:p>
            <a:pPr marL="0" lvl="0" indent="0" algn="l" rtl="0">
              <a:spcBef>
                <a:spcPts val="1200"/>
              </a:spcBef>
              <a:spcAft>
                <a:spcPts val="0"/>
              </a:spcAft>
              <a:buNone/>
            </a:pPr>
            <a:r>
              <a:rPr lang="en-US"/>
              <a:t>Among the 10 most important words indicating - class: 5 and 4 negated words</a:t>
            </a:r>
            <a:endParaRPr/>
          </a:p>
          <a:p>
            <a:pPr marL="0" lvl="0" indent="0" algn="l" rtl="0">
              <a:spcBef>
                <a:spcPts val="1200"/>
              </a:spcBef>
              <a:spcAft>
                <a:spcPts val="0"/>
              </a:spcAft>
              <a:buNone/>
            </a:pPr>
            <a:r>
              <a:rPr lang="en-US"/>
              <a:t>Words from the negation-aware version have comparatively higher weights </a:t>
            </a:r>
            <a:endParaRPr/>
          </a:p>
          <a:p>
            <a:pPr marL="0" lvl="0" indent="0" algn="l" rtl="0">
              <a:spcBef>
                <a:spcPts val="1200"/>
              </a:spcBef>
              <a:spcAft>
                <a:spcPts val="0"/>
              </a:spcAft>
              <a:buNone/>
            </a:pPr>
            <a:r>
              <a:rPr lang="en-US"/>
              <a:t>Some words in the top 10 for the untouched notes are general descriptors</a:t>
            </a:r>
            <a:endParaRPr/>
          </a:p>
        </p:txBody>
      </p:sp>
      <p:sp>
        <p:nvSpPr>
          <p:cNvPr id="310" name="Google Shape;310;p40"/>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7"/>
          <p:cNvSpPr txBox="1">
            <a:spLocks noGrp="1"/>
          </p:cNvSpPr>
          <p:nvPr>
            <p:ph type="title"/>
          </p:nvPr>
        </p:nvSpPr>
        <p:spPr>
          <a:xfrm>
            <a:off x="623930" y="389212"/>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None/>
            </a:pPr>
            <a:r>
              <a:rPr lang="en-US"/>
              <a:t>Disclosure &amp; Acknowledgement</a:t>
            </a:r>
            <a:endParaRPr/>
          </a:p>
        </p:txBody>
      </p:sp>
      <p:sp>
        <p:nvSpPr>
          <p:cNvPr id="198" name="Google Shape;198;p2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a:t>The authors and their spouse/partner have no relevant relationships with commercial interests to disclose.</a:t>
            </a:r>
            <a:endParaRPr/>
          </a:p>
          <a:p>
            <a:pPr marL="0" lvl="0" indent="0" algn="l" rtl="0">
              <a:spcBef>
                <a:spcPts val="0"/>
              </a:spcBef>
              <a:spcAft>
                <a:spcPts val="0"/>
              </a:spcAft>
              <a:buNone/>
            </a:pPr>
            <a:endParaRPr/>
          </a:p>
          <a:p>
            <a:pPr marL="0" lvl="0" indent="0" algn="l" rtl="0">
              <a:spcBef>
                <a:spcPts val="0"/>
              </a:spcBef>
              <a:spcAft>
                <a:spcPts val="0"/>
              </a:spcAft>
              <a:buNone/>
            </a:pPr>
            <a:r>
              <a:rPr lang="en-US"/>
              <a:t>This work was supported by NIH grant 1R01LM013323; PIs: V. Hertzberg, Joyce Ho, Roy Simpson.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1200"/>
              </a:spcBef>
              <a:spcAft>
                <a:spcPts val="0"/>
              </a:spcAft>
              <a:buNone/>
            </a:pPr>
            <a:endParaRPr/>
          </a:p>
          <a:p>
            <a:pPr marL="0" lvl="2" indent="0" algn="l" rtl="0">
              <a:spcBef>
                <a:spcPts val="600"/>
              </a:spcBef>
              <a:spcAft>
                <a:spcPts val="0"/>
              </a:spcAft>
              <a:buSzPts val="1200"/>
              <a:buNone/>
            </a:pPr>
            <a:endParaRPr>
              <a:solidFill>
                <a:srgbClr val="FF0000"/>
              </a:solidFill>
            </a:endParaRPr>
          </a:p>
        </p:txBody>
      </p:sp>
      <p:sp>
        <p:nvSpPr>
          <p:cNvPr id="199" name="Google Shape;199;p27"/>
          <p:cNvSpPr txBox="1">
            <a:spLocks noGrp="1"/>
          </p:cNvSpPr>
          <p:nvPr>
            <p:ph type="sldNum" idx="12"/>
          </p:nvPr>
        </p:nvSpPr>
        <p:spPr>
          <a:xfrm>
            <a:off x="6695891" y="4870068"/>
            <a:ext cx="1905000" cy="138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sz="1000"/>
          </a:p>
        </p:txBody>
      </p:sp>
      <p:sp>
        <p:nvSpPr>
          <p:cNvPr id="200" name="Google Shape;200;p2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AMIA 2020 Annual Symposium  |   amia.org</a:t>
            </a:r>
            <a:endParaRPr/>
          </a:p>
        </p:txBody>
      </p:sp>
      <p:pic>
        <p:nvPicPr>
          <p:cNvPr id="201" name="Google Shape;201;p27"/>
          <p:cNvPicPr preferRelativeResize="0"/>
          <p:nvPr/>
        </p:nvPicPr>
        <p:blipFill>
          <a:blip r:embed="rId5">
            <a:alphaModFix/>
          </a:blip>
          <a:stretch>
            <a:fillRect/>
          </a:stretch>
        </p:blipFill>
        <p:spPr>
          <a:xfrm>
            <a:off x="547074" y="2859312"/>
            <a:ext cx="8056499" cy="1227763"/>
          </a:xfrm>
          <a:prstGeom prst="rect">
            <a:avLst/>
          </a:prstGeom>
          <a:noFill/>
          <a:ln>
            <a:noFill/>
          </a:ln>
        </p:spPr>
      </p:pic>
      <p:pic>
        <p:nvPicPr>
          <p:cNvPr id="4" name="Audio 3">
            <a:hlinkClick r:id="" action="ppaction://media"/>
            <a:extLst>
              <a:ext uri="{FF2B5EF4-FFF2-40B4-BE49-F238E27FC236}">
                <a16:creationId xmlns:a16="http://schemas.microsoft.com/office/drawing/2014/main" id="{E254000B-0457-EF4B-B8E2-ADF2EED9EDF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230"/>
    </mc:Choice>
    <mc:Fallback xmlns="">
      <p:transition spd="slow" advTm="142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182820" lvl="0" indent="-182820" algn="l" rtl="0">
              <a:spcBef>
                <a:spcPts val="0"/>
              </a:spcBef>
              <a:spcAft>
                <a:spcPts val="0"/>
              </a:spcAft>
              <a:buClr>
                <a:schemeClr val="dk1"/>
              </a:buClr>
              <a:buFont typeface="Arial"/>
              <a:buNone/>
            </a:pPr>
            <a:r>
              <a:rPr lang="en-US">
                <a:latin typeface="Roboto"/>
                <a:ea typeface="Roboto"/>
                <a:cs typeface="Roboto"/>
                <a:sym typeface="Roboto"/>
              </a:rPr>
              <a:t>PUI Detection &amp; Prediction: a necessary task</a:t>
            </a:r>
            <a:endParaRPr>
              <a:latin typeface="Roboto"/>
              <a:ea typeface="Roboto"/>
              <a:cs typeface="Roboto"/>
              <a:sym typeface="Roboto"/>
            </a:endParaRPr>
          </a:p>
        </p:txBody>
      </p:sp>
      <p:sp>
        <p:nvSpPr>
          <p:cNvPr id="207" name="Google Shape;207;p28"/>
          <p:cNvSpPr txBox="1">
            <a:spLocks noGrp="1"/>
          </p:cNvSpPr>
          <p:nvPr>
            <p:ph type="body" idx="1"/>
          </p:nvPr>
        </p:nvSpPr>
        <p:spPr>
          <a:xfrm>
            <a:off x="623275" y="1167850"/>
            <a:ext cx="7295400" cy="3570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US" dirty="0"/>
              <a:t>Over 2.5 million Americans develop PUI each year</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Hospital readmissions due to PUI are 75% higher </a:t>
            </a:r>
            <a:endParaRPr dirty="0"/>
          </a:p>
          <a:p>
            <a:pPr marL="0" lvl="0" indent="0" algn="l" rtl="0">
              <a:spcBef>
                <a:spcPts val="0"/>
              </a:spcBef>
              <a:spcAft>
                <a:spcPts val="0"/>
              </a:spcAft>
              <a:buNone/>
            </a:pPr>
            <a:endParaRPr dirty="0"/>
          </a:p>
          <a:p>
            <a:pPr marL="0" lvl="0" indent="0" algn="l" rtl="0">
              <a:spcBef>
                <a:spcPts val="0"/>
              </a:spcBef>
              <a:spcAft>
                <a:spcPts val="0"/>
              </a:spcAft>
              <a:buSzPts val="1100"/>
              <a:buNone/>
            </a:pPr>
            <a:r>
              <a:rPr lang="en-US" dirty="0"/>
              <a:t>Reduced quality of life, higher mortality, longer hospital stays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Penalties to the bottom 25% of hospitals as a nursing quality metric </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Allocate resources better esp. for intensive and postoperative care units</a:t>
            </a:r>
            <a:endParaRPr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sp>
        <p:nvSpPr>
          <p:cNvPr id="208" name="Google Shape;208;p28"/>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209" name="Google Shape;209;p28"/>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a:t>AMIA 2020 Annual Symposium  |   amia.org</a:t>
            </a:r>
            <a:endParaRPr/>
          </a:p>
        </p:txBody>
      </p:sp>
      <p:pic>
        <p:nvPicPr>
          <p:cNvPr id="210" name="Google Shape;210;p28"/>
          <p:cNvPicPr preferRelativeResize="0"/>
          <p:nvPr/>
        </p:nvPicPr>
        <p:blipFill>
          <a:blip r:embed="rId5">
            <a:alphaModFix/>
          </a:blip>
          <a:stretch>
            <a:fillRect/>
          </a:stretch>
        </p:blipFill>
        <p:spPr>
          <a:xfrm>
            <a:off x="8025600" y="3391925"/>
            <a:ext cx="1075975" cy="1309475"/>
          </a:xfrm>
          <a:prstGeom prst="rect">
            <a:avLst/>
          </a:prstGeom>
          <a:noFill/>
          <a:ln>
            <a:noFill/>
          </a:ln>
        </p:spPr>
      </p:pic>
      <p:pic>
        <p:nvPicPr>
          <p:cNvPr id="211" name="Google Shape;211;p28"/>
          <p:cNvPicPr preferRelativeResize="0"/>
          <p:nvPr/>
        </p:nvPicPr>
        <p:blipFill>
          <a:blip r:embed="rId6">
            <a:alphaModFix/>
          </a:blip>
          <a:stretch>
            <a:fillRect/>
          </a:stretch>
        </p:blipFill>
        <p:spPr>
          <a:xfrm>
            <a:off x="7419500" y="866400"/>
            <a:ext cx="1736401" cy="1865249"/>
          </a:xfrm>
          <a:prstGeom prst="rect">
            <a:avLst/>
          </a:prstGeom>
          <a:noFill/>
          <a:ln>
            <a:noFill/>
          </a:ln>
        </p:spPr>
      </p:pic>
      <p:pic>
        <p:nvPicPr>
          <p:cNvPr id="9" name="Audio 8">
            <a:hlinkClick r:id="" action="ppaction://media"/>
            <a:extLst>
              <a:ext uri="{FF2B5EF4-FFF2-40B4-BE49-F238E27FC236}">
                <a16:creationId xmlns:a16="http://schemas.microsoft.com/office/drawing/2014/main" id="{31BBEDC9-2B1A-0D40-86DB-D42CFFE35D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4728"/>
    </mc:Choice>
    <mc:Fallback xmlns="">
      <p:transition spd="slow" advTm="74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9"/>
          <p:cNvSpPr txBox="1">
            <a:spLocks noGrp="1"/>
          </p:cNvSpPr>
          <p:nvPr>
            <p:ph type="title"/>
          </p:nvPr>
        </p:nvSpPr>
        <p:spPr>
          <a:xfrm>
            <a:off x="180725" y="389200"/>
            <a:ext cx="71508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endParaRPr>
              <a:latin typeface="Roboto"/>
              <a:ea typeface="Roboto"/>
              <a:cs typeface="Roboto"/>
              <a:sym typeface="Roboto"/>
            </a:endParaRPr>
          </a:p>
          <a:p>
            <a:pPr marL="0" lvl="0" indent="0" algn="l" rtl="0">
              <a:spcBef>
                <a:spcPts val="0"/>
              </a:spcBef>
              <a:spcAft>
                <a:spcPts val="0"/>
              </a:spcAft>
              <a:buNone/>
            </a:pPr>
            <a:r>
              <a:rPr lang="en-US">
                <a:latin typeface="Roboto"/>
                <a:ea typeface="Roboto"/>
                <a:cs typeface="Roboto"/>
                <a:sym typeface="Roboto"/>
              </a:rPr>
              <a:t>Manual assessment is inefficient→ Automation</a:t>
            </a:r>
            <a:endParaRPr/>
          </a:p>
        </p:txBody>
      </p:sp>
      <p:sp>
        <p:nvSpPr>
          <p:cNvPr id="218" name="Google Shape;218;p29"/>
          <p:cNvSpPr txBox="1">
            <a:spLocks noGrp="1"/>
          </p:cNvSpPr>
          <p:nvPr>
            <p:ph type="body" idx="1"/>
          </p:nvPr>
        </p:nvSpPr>
        <p:spPr>
          <a:xfrm>
            <a:off x="547075" y="939250"/>
            <a:ext cx="7941300" cy="3570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b="1"/>
              <a:t>Existing challenges in PUI assessment and PUI detection literature</a:t>
            </a:r>
            <a:endParaRPr b="1"/>
          </a:p>
          <a:p>
            <a:pPr marL="0" lvl="0" indent="0" algn="l" rtl="0">
              <a:spcBef>
                <a:spcPts val="0"/>
              </a:spcBef>
              <a:spcAft>
                <a:spcPts val="0"/>
              </a:spcAft>
              <a:buNone/>
            </a:pPr>
            <a:endParaRPr sz="700"/>
          </a:p>
          <a:p>
            <a:pPr marL="457200" lvl="0" indent="-317500" algn="l" rtl="0">
              <a:spcBef>
                <a:spcPts val="0"/>
              </a:spcBef>
              <a:spcAft>
                <a:spcPts val="0"/>
              </a:spcAft>
              <a:buSzPts val="1400"/>
              <a:buChar char="●"/>
            </a:pPr>
            <a:r>
              <a:rPr lang="en-US"/>
              <a:t>Quarterly assessments of one hospital in a single day has many problems</a:t>
            </a:r>
            <a:endParaRPr/>
          </a:p>
          <a:p>
            <a:pPr marL="457200" lvl="0" indent="-317500" algn="l" rtl="0">
              <a:spcBef>
                <a:spcPts val="0"/>
              </a:spcBef>
              <a:spcAft>
                <a:spcPts val="0"/>
              </a:spcAft>
              <a:buSzPts val="1400"/>
              <a:buChar char="●"/>
            </a:pPr>
            <a:r>
              <a:rPr lang="en-US"/>
              <a:t>Missed opportunities to change practices leading to inadequate care</a:t>
            </a:r>
            <a:endParaRPr/>
          </a:p>
          <a:p>
            <a:pPr marL="457200" lvl="0" indent="-317500" algn="l" rtl="0">
              <a:spcBef>
                <a:spcPts val="0"/>
              </a:spcBef>
              <a:spcAft>
                <a:spcPts val="0"/>
              </a:spcAft>
              <a:buSzPts val="1400"/>
              <a:buChar char="●"/>
            </a:pPr>
            <a:r>
              <a:rPr lang="en-US"/>
              <a:t>Inefficiency of risk assessment tools such as the Braden scale</a:t>
            </a:r>
            <a:endParaRPr/>
          </a:p>
          <a:p>
            <a:pPr marL="457200" lvl="0" indent="-317500" algn="l" rtl="0">
              <a:spcBef>
                <a:spcPts val="0"/>
              </a:spcBef>
              <a:spcAft>
                <a:spcPts val="0"/>
              </a:spcAft>
              <a:buSzPts val="1400"/>
              <a:buChar char="●"/>
            </a:pPr>
            <a:r>
              <a:rPr lang="en-US"/>
              <a:t>Most works are on identifying risk factors retrospectively</a:t>
            </a:r>
            <a:endParaRPr/>
          </a:p>
          <a:p>
            <a:pPr marL="457200" lvl="0" indent="-317500" algn="l" rtl="0">
              <a:spcBef>
                <a:spcPts val="0"/>
              </a:spcBef>
              <a:spcAft>
                <a:spcPts val="0"/>
              </a:spcAft>
              <a:buClr>
                <a:schemeClr val="dk1"/>
              </a:buClr>
              <a:buSzPts val="1400"/>
              <a:buChar char="●"/>
            </a:pPr>
            <a:r>
              <a:rPr lang="en-US"/>
              <a:t>Nurse-collected data is not actively mined for patient information</a:t>
            </a:r>
            <a:endParaRPr/>
          </a:p>
          <a:p>
            <a:pPr marL="0" lvl="0" indent="0" algn="l" rtl="0">
              <a:spcBef>
                <a:spcPts val="1200"/>
              </a:spcBef>
              <a:spcAft>
                <a:spcPts val="0"/>
              </a:spcAft>
              <a:buNone/>
            </a:pPr>
            <a:r>
              <a:rPr lang="en-US" b="1"/>
              <a:t>Contributions</a:t>
            </a:r>
            <a:endParaRPr b="1"/>
          </a:p>
          <a:p>
            <a:pPr marL="457200" lvl="0" indent="-317500" algn="l" rtl="0">
              <a:spcBef>
                <a:spcPts val="1200"/>
              </a:spcBef>
              <a:spcAft>
                <a:spcPts val="0"/>
              </a:spcAft>
              <a:buSzPts val="1400"/>
              <a:buChar char="●"/>
            </a:pPr>
            <a:r>
              <a:rPr lang="en-US"/>
              <a:t>Exploratory analysis of unstructured data (notes) for PUI detection</a:t>
            </a:r>
            <a:endParaRPr/>
          </a:p>
          <a:p>
            <a:pPr marL="457200" lvl="0" indent="-317500" algn="l" rtl="0">
              <a:spcBef>
                <a:spcPts val="0"/>
              </a:spcBef>
              <a:spcAft>
                <a:spcPts val="0"/>
              </a:spcAft>
              <a:buSzPts val="1400"/>
              <a:buChar char="●"/>
            </a:pPr>
            <a:r>
              <a:rPr lang="en-US"/>
              <a:t>Automated PUI detection enables more frequent assessments </a:t>
            </a:r>
            <a:endParaRPr/>
          </a:p>
          <a:p>
            <a:pPr marL="0" lvl="0" indent="0" algn="l" rtl="0">
              <a:spcBef>
                <a:spcPts val="1200"/>
              </a:spcBef>
              <a:spcAft>
                <a:spcPts val="0"/>
              </a:spcAft>
              <a:buClr>
                <a:schemeClr val="dk1"/>
              </a:buClr>
              <a:buSzPts val="1100"/>
              <a:buFont typeface="Arial"/>
              <a:buNone/>
            </a:pPr>
            <a:endParaRPr/>
          </a:p>
          <a:p>
            <a:pPr marL="0" lvl="0" indent="0" algn="l" rtl="0">
              <a:spcBef>
                <a:spcPts val="1200"/>
              </a:spcBef>
              <a:spcAft>
                <a:spcPts val="0"/>
              </a:spcAft>
              <a:buNone/>
            </a:pPr>
            <a:endParaRPr/>
          </a:p>
        </p:txBody>
      </p:sp>
      <p:sp>
        <p:nvSpPr>
          <p:cNvPr id="219" name="Google Shape;219;p29"/>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sz="1000"/>
          </a:p>
        </p:txBody>
      </p:sp>
      <p:pic>
        <p:nvPicPr>
          <p:cNvPr id="220" name="Google Shape;220;p29"/>
          <p:cNvPicPr preferRelativeResize="0"/>
          <p:nvPr/>
        </p:nvPicPr>
        <p:blipFill>
          <a:blip r:embed="rId5">
            <a:alphaModFix/>
          </a:blip>
          <a:stretch>
            <a:fillRect/>
          </a:stretch>
        </p:blipFill>
        <p:spPr>
          <a:xfrm>
            <a:off x="7937050" y="3412250"/>
            <a:ext cx="1206950" cy="1264426"/>
          </a:xfrm>
          <a:prstGeom prst="rect">
            <a:avLst/>
          </a:prstGeom>
          <a:noFill/>
          <a:ln>
            <a:noFill/>
          </a:ln>
        </p:spPr>
      </p:pic>
      <p:pic>
        <p:nvPicPr>
          <p:cNvPr id="10" name="Audio 9">
            <a:hlinkClick r:id="" action="ppaction://media"/>
            <a:extLst>
              <a:ext uri="{FF2B5EF4-FFF2-40B4-BE49-F238E27FC236}">
                <a16:creationId xmlns:a16="http://schemas.microsoft.com/office/drawing/2014/main" id="{DE017B7E-A0FA-6746-B30C-17F0CC1EBE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8584"/>
    </mc:Choice>
    <mc:Fallback xmlns="">
      <p:transition spd="slow" advTm="178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264125" y="246025"/>
            <a:ext cx="80565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Overall framework: PUI detection from notes</a:t>
            </a:r>
            <a:endParaRPr/>
          </a:p>
        </p:txBody>
      </p:sp>
      <p:sp>
        <p:nvSpPr>
          <p:cNvPr id="227" name="Google Shape;227;p30"/>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sz="1000"/>
          </a:p>
        </p:txBody>
      </p:sp>
      <p:pic>
        <p:nvPicPr>
          <p:cNvPr id="228" name="Google Shape;228;p30"/>
          <p:cNvPicPr preferRelativeResize="0"/>
          <p:nvPr/>
        </p:nvPicPr>
        <p:blipFill>
          <a:blip r:embed="rId5">
            <a:alphaModFix/>
          </a:blip>
          <a:stretch>
            <a:fillRect/>
          </a:stretch>
        </p:blipFill>
        <p:spPr>
          <a:xfrm>
            <a:off x="-577775" y="1467850"/>
            <a:ext cx="10294625" cy="2892825"/>
          </a:xfrm>
          <a:prstGeom prst="rect">
            <a:avLst/>
          </a:prstGeom>
          <a:noFill/>
          <a:ln>
            <a:noFill/>
          </a:ln>
        </p:spPr>
      </p:pic>
      <p:pic>
        <p:nvPicPr>
          <p:cNvPr id="2" name="Audio 1">
            <a:hlinkClick r:id="" action="ppaction://media"/>
            <a:extLst>
              <a:ext uri="{FF2B5EF4-FFF2-40B4-BE49-F238E27FC236}">
                <a16:creationId xmlns:a16="http://schemas.microsoft.com/office/drawing/2014/main" id="{79BAAA1B-A31B-AC45-AE16-B955F6CD022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8971"/>
    </mc:Choice>
    <mc:Fallback xmlns="">
      <p:transition spd="slow" advTm="118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title"/>
          </p:nvPr>
        </p:nvSpPr>
        <p:spPr>
          <a:xfrm>
            <a:off x="547730" y="389211"/>
            <a:ext cx="67839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Negation detection using NER and Regex</a:t>
            </a:r>
            <a:endParaRPr/>
          </a:p>
        </p:txBody>
      </p:sp>
      <p:sp>
        <p:nvSpPr>
          <p:cNvPr id="235" name="Google Shape;235;p31"/>
          <p:cNvSpPr txBox="1">
            <a:spLocks noGrp="1"/>
          </p:cNvSpPr>
          <p:nvPr>
            <p:ph type="body" idx="1"/>
          </p:nvPr>
        </p:nvSpPr>
        <p:spPr>
          <a:xfrm>
            <a:off x="547077" y="939255"/>
            <a:ext cx="8056500" cy="3570900"/>
          </a:xfrm>
          <a:prstGeom prst="rect">
            <a:avLst/>
          </a:prstGeom>
        </p:spPr>
        <p:txBody>
          <a:bodyPr spcFirstLastPara="1" wrap="square" lIns="0" tIns="0" rIns="0" bIns="0" anchor="t" anchorCtr="0">
            <a:noAutofit/>
          </a:bodyPr>
          <a:lstStyle/>
          <a:p>
            <a:pPr marL="0" lvl="0" indent="0" algn="l" rtl="0">
              <a:spcBef>
                <a:spcPts val="1200"/>
              </a:spcBef>
              <a:spcAft>
                <a:spcPts val="0"/>
              </a:spcAft>
              <a:buClr>
                <a:schemeClr val="dk1"/>
              </a:buClr>
              <a:buSzPts val="1100"/>
              <a:buFont typeface="Arial"/>
              <a:buNone/>
            </a:pPr>
            <a:r>
              <a:rPr lang="en-US" b="1" dirty="0"/>
              <a:t>Spacy</a:t>
            </a:r>
            <a:r>
              <a:rPr lang="en-US" dirty="0"/>
              <a:t>: Extracting all mentions of named entities including disease, medication, symptoms, and chemicals</a:t>
            </a:r>
            <a:endParaRPr dirty="0"/>
          </a:p>
          <a:p>
            <a:pPr marL="0" lvl="0" indent="0" algn="l" rtl="0">
              <a:spcBef>
                <a:spcPts val="1200"/>
              </a:spcBef>
              <a:spcAft>
                <a:spcPts val="0"/>
              </a:spcAft>
              <a:buNone/>
            </a:pPr>
            <a:r>
              <a:rPr lang="en-US" b="1" dirty="0" err="1"/>
              <a:t>NegEX</a:t>
            </a:r>
            <a:r>
              <a:rPr lang="en-US" b="1" dirty="0"/>
              <a:t> </a:t>
            </a:r>
            <a:endParaRPr b="1" dirty="0"/>
          </a:p>
          <a:p>
            <a:pPr marL="457200" lvl="0" indent="-317500" algn="l" rtl="0">
              <a:spcBef>
                <a:spcPts val="1200"/>
              </a:spcBef>
              <a:spcAft>
                <a:spcPts val="0"/>
              </a:spcAft>
              <a:buSzPts val="1400"/>
              <a:buChar char="●"/>
            </a:pPr>
            <a:r>
              <a:rPr lang="en-US" dirty="0"/>
              <a:t>Employs defined regular expressions indicating negation</a:t>
            </a:r>
          </a:p>
          <a:p>
            <a:pPr marL="457200" lvl="0" indent="-317500" algn="l" rtl="0">
              <a:spcBef>
                <a:spcPts val="1200"/>
              </a:spcBef>
              <a:spcAft>
                <a:spcPts val="0"/>
              </a:spcAft>
              <a:buSzPts val="1400"/>
              <a:buChar char="●"/>
            </a:pPr>
            <a:r>
              <a:rPr lang="en-US" dirty="0"/>
              <a:t>Limits the scope of the negation phrase</a:t>
            </a:r>
          </a:p>
          <a:p>
            <a:pPr marL="457200" lvl="0" indent="-317500" algn="l" rtl="0">
              <a:spcBef>
                <a:spcPts val="1200"/>
              </a:spcBef>
              <a:spcAft>
                <a:spcPts val="0"/>
              </a:spcAft>
              <a:buSzPts val="1400"/>
              <a:buChar char="●"/>
            </a:pPr>
            <a:endParaRPr sz="400" dirty="0"/>
          </a:p>
          <a:p>
            <a:pPr marL="457200" lvl="0" indent="-317500" algn="l" rtl="0">
              <a:spcBef>
                <a:spcPts val="0"/>
              </a:spcBef>
              <a:spcAft>
                <a:spcPts val="0"/>
              </a:spcAft>
              <a:buSzPts val="1400"/>
              <a:buChar char="●"/>
            </a:pPr>
            <a:r>
              <a:rPr lang="en-US" dirty="0"/>
              <a:t>Filters out phrases that falsely appear to be negation phrases</a:t>
            </a:r>
            <a:endParaRPr dirty="0"/>
          </a:p>
          <a:p>
            <a:pPr marL="0" lvl="0" indent="0" algn="l" rtl="0">
              <a:spcBef>
                <a:spcPts val="1200"/>
              </a:spcBef>
              <a:spcAft>
                <a:spcPts val="0"/>
              </a:spcAft>
              <a:buNone/>
            </a:pPr>
            <a:r>
              <a:rPr lang="en-US" dirty="0"/>
              <a:t> “showed no evidence of </a:t>
            </a:r>
            <a:r>
              <a:rPr lang="en-US" dirty="0">
                <a:highlight>
                  <a:srgbClr val="FFFF00"/>
                </a:highlight>
              </a:rPr>
              <a:t>congestive</a:t>
            </a:r>
            <a:r>
              <a:rPr lang="en-US" dirty="0"/>
              <a:t> heart failure or </a:t>
            </a:r>
            <a:r>
              <a:rPr lang="en-US" dirty="0">
                <a:highlight>
                  <a:srgbClr val="FFFF00"/>
                </a:highlight>
              </a:rPr>
              <a:t>pneumonia</a:t>
            </a:r>
            <a:r>
              <a:rPr lang="en-US" dirty="0"/>
              <a:t>”</a:t>
            </a:r>
            <a:endParaRPr dirty="0"/>
          </a:p>
          <a:p>
            <a:pPr marL="0" lvl="0" indent="0" algn="l" rtl="0">
              <a:spcBef>
                <a:spcPts val="1200"/>
              </a:spcBef>
              <a:spcAft>
                <a:spcPts val="0"/>
              </a:spcAft>
              <a:buNone/>
            </a:pPr>
            <a:endParaRPr dirty="0"/>
          </a:p>
          <a:p>
            <a:pPr marL="0" lvl="0" indent="0" algn="l" rtl="0">
              <a:spcBef>
                <a:spcPts val="1200"/>
              </a:spcBef>
              <a:spcAft>
                <a:spcPts val="0"/>
              </a:spcAft>
              <a:buNone/>
            </a:pPr>
            <a:r>
              <a:rPr lang="en-US" dirty="0"/>
              <a:t> “showed evidence of </a:t>
            </a:r>
            <a:r>
              <a:rPr lang="en-US" dirty="0">
                <a:highlight>
                  <a:srgbClr val="FFFF00"/>
                </a:highlight>
              </a:rPr>
              <a:t>no congestive</a:t>
            </a:r>
            <a:r>
              <a:rPr lang="en-US" dirty="0"/>
              <a:t> heart failure or </a:t>
            </a:r>
            <a:r>
              <a:rPr lang="en-US" dirty="0">
                <a:highlight>
                  <a:srgbClr val="FFFF00"/>
                </a:highlight>
              </a:rPr>
              <a:t>no pneumonia</a:t>
            </a:r>
            <a:r>
              <a:rPr lang="en-US" dirty="0"/>
              <a:t>”</a:t>
            </a:r>
            <a:endParaRPr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
        <p:nvSpPr>
          <p:cNvPr id="236" name="Google Shape;236;p31"/>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sz="1000"/>
          </a:p>
        </p:txBody>
      </p:sp>
      <p:sp>
        <p:nvSpPr>
          <p:cNvPr id="237" name="Google Shape;237;p31"/>
          <p:cNvSpPr/>
          <p:nvPr/>
        </p:nvSpPr>
        <p:spPr>
          <a:xfrm>
            <a:off x="3516925" y="3855475"/>
            <a:ext cx="371700" cy="5514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6157650" y="3865000"/>
            <a:ext cx="371700" cy="5514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Audio 1">
            <a:hlinkClick r:id="" action="ppaction://media"/>
            <a:extLst>
              <a:ext uri="{FF2B5EF4-FFF2-40B4-BE49-F238E27FC236}">
                <a16:creationId xmlns:a16="http://schemas.microsoft.com/office/drawing/2014/main" id="{D7A7AD7E-22A1-7949-95EC-F09C0E03F2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2752"/>
    </mc:Choice>
    <mc:Fallback xmlns="">
      <p:transition spd="slow" advTm="92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2"/>
          <p:cNvSpPr txBox="1">
            <a:spLocks noGrp="1"/>
          </p:cNvSpPr>
          <p:nvPr>
            <p:ph type="title"/>
          </p:nvPr>
        </p:nvSpPr>
        <p:spPr>
          <a:xfrm>
            <a:off x="547730" y="389211"/>
            <a:ext cx="6783900" cy="3333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Font typeface="Arial"/>
              <a:buNone/>
            </a:pPr>
            <a:r>
              <a:rPr lang="en-US">
                <a:latin typeface="Roboto"/>
                <a:ea typeface="Roboto"/>
                <a:cs typeface="Roboto"/>
                <a:sym typeface="Roboto"/>
              </a:rPr>
              <a:t>Feature construction and Baseline models </a:t>
            </a:r>
            <a:endParaRPr/>
          </a:p>
        </p:txBody>
      </p:sp>
      <p:sp>
        <p:nvSpPr>
          <p:cNvPr id="245" name="Google Shape;245;p32"/>
          <p:cNvSpPr txBox="1">
            <a:spLocks noGrp="1"/>
          </p:cNvSpPr>
          <p:nvPr>
            <p:ph type="body" idx="1"/>
          </p:nvPr>
        </p:nvSpPr>
        <p:spPr>
          <a:xfrm>
            <a:off x="564750" y="798752"/>
            <a:ext cx="8014500" cy="3697048"/>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b="1" dirty="0"/>
              <a:t>Text Vector representations</a:t>
            </a:r>
            <a:endParaRPr b="1" dirty="0"/>
          </a:p>
          <a:p>
            <a:pPr marL="457200" lvl="0" indent="-317500" algn="l" rtl="0">
              <a:spcBef>
                <a:spcPts val="1200"/>
              </a:spcBef>
              <a:spcAft>
                <a:spcPts val="0"/>
              </a:spcAft>
              <a:buSzPts val="1400"/>
              <a:buChar char="●"/>
            </a:pPr>
            <a:r>
              <a:rPr lang="en-US" dirty="0"/>
              <a:t>TF-IDF representation </a:t>
            </a:r>
            <a:endParaRPr dirty="0"/>
          </a:p>
          <a:p>
            <a:pPr marL="457200" lvl="0" indent="-317500" algn="l" rtl="0">
              <a:spcBef>
                <a:spcPts val="0"/>
              </a:spcBef>
              <a:spcAft>
                <a:spcPts val="0"/>
              </a:spcAft>
              <a:buSzPts val="1400"/>
              <a:buChar char="●"/>
            </a:pPr>
            <a:r>
              <a:rPr lang="en-US" dirty="0"/>
              <a:t>Sequential Word Embedding Representation</a:t>
            </a:r>
            <a:endParaRPr dirty="0"/>
          </a:p>
          <a:p>
            <a:pPr marL="0" lvl="0" indent="0" algn="l" rtl="0">
              <a:spcBef>
                <a:spcPts val="1200"/>
              </a:spcBef>
              <a:spcAft>
                <a:spcPts val="0"/>
              </a:spcAft>
              <a:buNone/>
            </a:pPr>
            <a:r>
              <a:rPr lang="en-US" b="1" dirty="0"/>
              <a:t>Baseline models</a:t>
            </a:r>
            <a:endParaRPr b="1" dirty="0"/>
          </a:p>
          <a:p>
            <a:pPr marL="457200" lvl="0" indent="-317500" algn="l" rtl="0">
              <a:spcBef>
                <a:spcPts val="1200"/>
              </a:spcBef>
              <a:spcAft>
                <a:spcPts val="0"/>
              </a:spcAft>
              <a:buSzPts val="1400"/>
              <a:buChar char="●"/>
            </a:pPr>
            <a:r>
              <a:rPr lang="en-US" i="1" dirty="0"/>
              <a:t>Logistic Regression</a:t>
            </a:r>
            <a:endParaRPr dirty="0"/>
          </a:p>
          <a:p>
            <a:pPr marL="457200" lvl="0" indent="-317500" algn="l" rtl="0">
              <a:spcBef>
                <a:spcPts val="0"/>
              </a:spcBef>
              <a:spcAft>
                <a:spcPts val="0"/>
              </a:spcAft>
              <a:buSzPts val="1400"/>
              <a:buChar char="●"/>
            </a:pPr>
            <a:r>
              <a:rPr lang="en-US" i="1" dirty="0"/>
              <a:t>Random Forest</a:t>
            </a:r>
            <a:endParaRPr dirty="0"/>
          </a:p>
          <a:p>
            <a:pPr marL="457200" lvl="0" indent="-317500" algn="l" rtl="0">
              <a:spcBef>
                <a:spcPts val="0"/>
              </a:spcBef>
              <a:spcAft>
                <a:spcPts val="0"/>
              </a:spcAft>
              <a:buSzPts val="1400"/>
              <a:buChar char="●"/>
            </a:pPr>
            <a:r>
              <a:rPr lang="en-US" i="1" dirty="0"/>
              <a:t>Neural Networks</a:t>
            </a:r>
          </a:p>
          <a:p>
            <a:pPr marL="139700" lvl="0" indent="0" algn="l" rtl="0">
              <a:spcBef>
                <a:spcPts val="0"/>
              </a:spcBef>
              <a:spcAft>
                <a:spcPts val="0"/>
              </a:spcAft>
              <a:buSzPts val="1400"/>
            </a:pPr>
            <a:endParaRPr lang="en-US" b="1" dirty="0"/>
          </a:p>
          <a:p>
            <a:pPr marL="139700" lvl="0" indent="0" algn="l" rtl="0">
              <a:spcBef>
                <a:spcPts val="0"/>
              </a:spcBef>
              <a:spcAft>
                <a:spcPts val="0"/>
              </a:spcAft>
              <a:buSzPts val="1400"/>
            </a:pPr>
            <a:r>
              <a:rPr lang="en-US" b="1" dirty="0"/>
              <a:t>Data Split</a:t>
            </a:r>
            <a:r>
              <a:rPr lang="en-US" dirty="0"/>
              <a:t> </a:t>
            </a:r>
          </a:p>
          <a:p>
            <a:pPr marL="139700" lvl="0" indent="0" algn="l" rtl="0">
              <a:spcBef>
                <a:spcPts val="0"/>
              </a:spcBef>
              <a:spcAft>
                <a:spcPts val="0"/>
              </a:spcAft>
              <a:buSzPts val="1400"/>
            </a:pPr>
            <a:endParaRPr lang="en-US" dirty="0"/>
          </a:p>
          <a:p>
            <a:pPr marL="139700" lvl="0" indent="0" algn="l" rtl="0">
              <a:spcBef>
                <a:spcPts val="0"/>
              </a:spcBef>
              <a:spcAft>
                <a:spcPts val="0"/>
              </a:spcAft>
              <a:buSzPts val="1400"/>
            </a:pPr>
            <a:r>
              <a:rPr lang="en-US" sz="1600" dirty="0"/>
              <a:t>68% training, 12% validation &amp; 20% test, 30 runs </a:t>
            </a:r>
          </a:p>
          <a:p>
            <a:pPr marL="139700" lvl="0" indent="0" algn="l" rtl="0">
              <a:spcBef>
                <a:spcPts val="0"/>
              </a:spcBef>
              <a:spcAft>
                <a:spcPts val="0"/>
              </a:spcAft>
              <a:buSzPts val="1400"/>
            </a:pPr>
            <a:endParaRPr sz="1600" dirty="0"/>
          </a:p>
          <a:p>
            <a:pPr marL="0" lvl="0" indent="0" algn="l" rtl="0">
              <a:spcBef>
                <a:spcPts val="1200"/>
              </a:spcBef>
              <a:spcAft>
                <a:spcPts val="0"/>
              </a:spcAft>
              <a:buNone/>
            </a:pPr>
            <a:endParaRPr dirty="0"/>
          </a:p>
          <a:p>
            <a:pPr marL="0" lvl="0" indent="0" algn="l" rtl="0">
              <a:spcBef>
                <a:spcPts val="1200"/>
              </a:spcBef>
              <a:spcAft>
                <a:spcPts val="0"/>
              </a:spcAft>
              <a:buClr>
                <a:schemeClr val="dk1"/>
              </a:buClr>
              <a:buSzPts val="1100"/>
              <a:buFont typeface="Arial"/>
              <a:buNone/>
            </a:pPr>
            <a:endParaRPr dirty="0"/>
          </a:p>
          <a:p>
            <a:pPr marL="0" lvl="0" indent="0" algn="l" rtl="0">
              <a:spcBef>
                <a:spcPts val="1200"/>
              </a:spcBef>
              <a:spcAft>
                <a:spcPts val="0"/>
              </a:spcAft>
              <a:buNone/>
            </a:pPr>
            <a:endParaRPr dirty="0"/>
          </a:p>
        </p:txBody>
      </p:sp>
      <p:sp>
        <p:nvSpPr>
          <p:cNvPr id="246" name="Google Shape;246;p32"/>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sz="1000"/>
          </a:p>
        </p:txBody>
      </p:sp>
      <p:pic>
        <p:nvPicPr>
          <p:cNvPr id="247" name="Google Shape;247;p32"/>
          <p:cNvPicPr preferRelativeResize="0"/>
          <p:nvPr/>
        </p:nvPicPr>
        <p:blipFill>
          <a:blip r:embed="rId5">
            <a:alphaModFix/>
          </a:blip>
          <a:stretch>
            <a:fillRect/>
          </a:stretch>
        </p:blipFill>
        <p:spPr>
          <a:xfrm>
            <a:off x="6053692" y="1120984"/>
            <a:ext cx="2555875" cy="2637725"/>
          </a:xfrm>
          <a:prstGeom prst="rect">
            <a:avLst/>
          </a:prstGeom>
          <a:noFill/>
          <a:ln>
            <a:noFill/>
          </a:ln>
        </p:spPr>
      </p:pic>
      <p:pic>
        <p:nvPicPr>
          <p:cNvPr id="2" name="Audio 1">
            <a:hlinkClick r:id="" action="ppaction://media"/>
            <a:extLst>
              <a:ext uri="{FF2B5EF4-FFF2-40B4-BE49-F238E27FC236}">
                <a16:creationId xmlns:a16="http://schemas.microsoft.com/office/drawing/2014/main" id="{B166FCC4-1D56-C241-BF93-03C1C870BC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8549"/>
    </mc:Choice>
    <mc:Fallback xmlns="">
      <p:transition spd="slow" advTm="118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3"/>
          <p:cNvSpPr txBox="1">
            <a:spLocks noGrp="1"/>
          </p:cNvSpPr>
          <p:nvPr>
            <p:ph type="title"/>
          </p:nvPr>
        </p:nvSpPr>
        <p:spPr>
          <a:xfrm>
            <a:off x="547730" y="389211"/>
            <a:ext cx="6783900" cy="3333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dk1"/>
              </a:buClr>
              <a:buFont typeface="Arial"/>
              <a:buNone/>
            </a:pPr>
            <a:r>
              <a:rPr lang="en-US">
                <a:latin typeface="Roboto"/>
                <a:ea typeface="Roboto"/>
                <a:cs typeface="Roboto"/>
                <a:sym typeface="Roboto"/>
              </a:rPr>
              <a:t>MIMIC III dataset , Problem setup</a:t>
            </a:r>
            <a:endParaRPr/>
          </a:p>
        </p:txBody>
      </p:sp>
      <p:sp>
        <p:nvSpPr>
          <p:cNvPr id="254" name="Google Shape;254;p33"/>
          <p:cNvSpPr txBox="1">
            <a:spLocks noGrp="1"/>
          </p:cNvSpPr>
          <p:nvPr>
            <p:ph type="body" idx="1"/>
          </p:nvPr>
        </p:nvSpPr>
        <p:spPr>
          <a:xfrm>
            <a:off x="547075" y="863050"/>
            <a:ext cx="8499600" cy="1425600"/>
          </a:xfrm>
          <a:prstGeom prst="rect">
            <a:avLst/>
          </a:prstGeom>
        </p:spPr>
        <p:txBody>
          <a:bodyPr spcFirstLastPara="1" wrap="square" lIns="0" tIns="0" rIns="0" bIns="0" anchor="t" anchorCtr="0">
            <a:noAutofit/>
          </a:bodyPr>
          <a:lstStyle/>
          <a:p>
            <a:pPr marL="0" lvl="0" indent="0" algn="l" rtl="0">
              <a:spcBef>
                <a:spcPts val="1200"/>
              </a:spcBef>
              <a:spcAft>
                <a:spcPts val="0"/>
              </a:spcAft>
              <a:buNone/>
            </a:pPr>
            <a:r>
              <a:rPr lang="en-US"/>
              <a:t>Open data, 49K hospital admissions, stays of people younger than 20 are removed </a:t>
            </a:r>
            <a:endParaRPr b="1"/>
          </a:p>
          <a:p>
            <a:pPr marL="0" lvl="0" indent="0" algn="l" rtl="0">
              <a:spcBef>
                <a:spcPts val="1200"/>
              </a:spcBef>
              <a:spcAft>
                <a:spcPts val="0"/>
              </a:spcAft>
              <a:buNone/>
            </a:pPr>
            <a:r>
              <a:rPr lang="en-US" b="1"/>
              <a:t>PUI-positive from an ICD-9 perspective</a:t>
            </a:r>
            <a:endParaRPr b="1"/>
          </a:p>
          <a:p>
            <a:pPr marL="457200" lvl="0" indent="-285750" algn="l" rtl="0">
              <a:spcBef>
                <a:spcPts val="1200"/>
              </a:spcBef>
              <a:spcAft>
                <a:spcPts val="0"/>
              </a:spcAft>
              <a:buSzPts val="900"/>
              <a:buChar char="●"/>
            </a:pPr>
            <a:r>
              <a:rPr lang="en-US" sz="1300"/>
              <a:t>[707, 707.1, 707.2, 707.3, 707.4, 707.5, 707.6, 707.7, 707.9, 707.11, 707.21, 707.22, 707.23, 707.24, 707.25]</a:t>
            </a:r>
            <a:endParaRPr sz="1300"/>
          </a:p>
          <a:p>
            <a:pPr marL="0" lvl="0" indent="0" algn="l" rtl="0">
              <a:spcBef>
                <a:spcPts val="1200"/>
              </a:spcBef>
              <a:spcAft>
                <a:spcPts val="0"/>
              </a:spcAft>
              <a:buNone/>
            </a:pPr>
            <a:r>
              <a:rPr lang="en-US" b="1"/>
              <a:t>PUI-positive  from a notes perspective</a:t>
            </a:r>
            <a:endParaRPr b="1"/>
          </a:p>
          <a:p>
            <a:pPr marL="457200" lvl="0" indent="-285750" algn="l" rtl="0">
              <a:spcBef>
                <a:spcPts val="1200"/>
              </a:spcBef>
              <a:spcAft>
                <a:spcPts val="0"/>
              </a:spcAft>
              <a:buSzPts val="900"/>
              <a:buChar char="●"/>
            </a:pPr>
            <a:r>
              <a:rPr lang="en-US" sz="1300"/>
              <a:t>[Pressure Ulcer Prevention, Skin Surveillance, Decubitus Ulcers, Impaired Tissue Integrity, Impaird Skin integrity, Bed Sores, Pressure Ulcer, Pressure sore]</a:t>
            </a:r>
            <a:endParaRPr sz="1300"/>
          </a:p>
          <a:p>
            <a:pPr marL="0" lvl="0" indent="0" algn="l" rtl="0">
              <a:spcBef>
                <a:spcPts val="1200"/>
              </a:spcBef>
              <a:spcAft>
                <a:spcPts val="0"/>
              </a:spcAft>
              <a:buNone/>
            </a:pPr>
            <a:r>
              <a:rPr lang="en-US"/>
              <a:t>Stays indicating PUI in </a:t>
            </a:r>
            <a:r>
              <a:rPr lang="en-US" b="1"/>
              <a:t>both</a:t>
            </a:r>
            <a:r>
              <a:rPr lang="en-US"/>
              <a:t> (</a:t>
            </a:r>
            <a:r>
              <a:rPr lang="en-US" i="1"/>
              <a:t>neither</a:t>
            </a:r>
            <a:r>
              <a:rPr lang="en-US"/>
              <a:t>) sources constitute → </a:t>
            </a:r>
            <a:r>
              <a:rPr lang="en-US" b="1"/>
              <a:t>+</a:t>
            </a:r>
            <a:r>
              <a:rPr lang="en-US"/>
              <a:t> (</a:t>
            </a:r>
            <a:r>
              <a:rPr lang="en-US" i="1"/>
              <a:t>-</a:t>
            </a:r>
            <a:r>
              <a:rPr lang="en-US"/>
              <a:t>) class</a:t>
            </a:r>
            <a:endParaRPr/>
          </a:p>
          <a:p>
            <a:pPr marL="0" lvl="0" indent="0" algn="l" rtl="0">
              <a:spcBef>
                <a:spcPts val="1200"/>
              </a:spcBef>
              <a:spcAft>
                <a:spcPts val="0"/>
              </a:spcAft>
              <a:buNone/>
            </a:pPr>
            <a:r>
              <a:rPr lang="en-US"/>
              <a:t>Each</a:t>
            </a:r>
            <a:r>
              <a:rPr lang="en-US" b="1"/>
              <a:t> +</a:t>
            </a:r>
            <a:r>
              <a:rPr lang="en-US"/>
              <a:t>  sample is matched with </a:t>
            </a:r>
            <a:r>
              <a:rPr lang="en-US" b="1"/>
              <a:t>4 -</a:t>
            </a:r>
            <a:r>
              <a:rPr lang="en-US"/>
              <a:t> ones closest to it in age, gender, length of stay </a:t>
            </a:r>
            <a:endParaRPr/>
          </a:p>
          <a:p>
            <a:pPr marL="0" lvl="0" indent="0" algn="l" rtl="0">
              <a:spcBef>
                <a:spcPts val="1200"/>
              </a:spcBef>
              <a:spcAft>
                <a:spcPts val="0"/>
              </a:spcAft>
              <a:buNone/>
            </a:pPr>
            <a:r>
              <a:rPr lang="en-US" b="1"/>
              <a:t>Total number of samples</a:t>
            </a:r>
            <a:r>
              <a:rPr lang="en-US"/>
              <a:t>: 3,589  </a:t>
            </a:r>
            <a:r>
              <a:rPr lang="en-US" b="1"/>
              <a:t> Positive samples</a:t>
            </a:r>
            <a:r>
              <a:rPr lang="en-US"/>
              <a:t>: 856 (23.8%)</a:t>
            </a:r>
            <a:endParaRPr/>
          </a:p>
          <a:p>
            <a:pPr marL="0" lvl="0" indent="0" algn="l" rtl="0">
              <a:spcBef>
                <a:spcPts val="1200"/>
              </a:spcBef>
              <a:spcAft>
                <a:spcPts val="0"/>
              </a:spcAft>
              <a:buNone/>
            </a:pPr>
            <a:endParaRPr/>
          </a:p>
          <a:p>
            <a:pPr marL="0" lvl="0" indent="0" algn="l" rtl="0">
              <a:spcBef>
                <a:spcPts val="1200"/>
              </a:spcBef>
              <a:spcAft>
                <a:spcPts val="0"/>
              </a:spcAft>
              <a:buNone/>
            </a:pPr>
            <a:endParaRPr/>
          </a:p>
        </p:txBody>
      </p:sp>
      <p:sp>
        <p:nvSpPr>
          <p:cNvPr id="255" name="Google Shape;255;p33"/>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8</a:t>
            </a:fld>
            <a:endParaRPr sz="1000"/>
          </a:p>
        </p:txBody>
      </p:sp>
      <p:pic>
        <p:nvPicPr>
          <p:cNvPr id="5" name="Audio 4">
            <a:hlinkClick r:id="" action="ppaction://media"/>
            <a:extLst>
              <a:ext uri="{FF2B5EF4-FFF2-40B4-BE49-F238E27FC236}">
                <a16:creationId xmlns:a16="http://schemas.microsoft.com/office/drawing/2014/main" id="{EF076DD3-ABE3-2641-BEE6-95447CA2D6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903"/>
    </mc:Choice>
    <mc:Fallback xmlns="">
      <p:transition spd="slow" advTm="769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152400" y="264575"/>
            <a:ext cx="7590000" cy="333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a:t>Results: Negation Detection boosts prediction</a:t>
            </a:r>
            <a:endParaRPr/>
          </a:p>
        </p:txBody>
      </p:sp>
      <p:sp>
        <p:nvSpPr>
          <p:cNvPr id="262" name="Google Shape;262;p34"/>
          <p:cNvSpPr txBox="1">
            <a:spLocks noGrp="1"/>
          </p:cNvSpPr>
          <p:nvPr>
            <p:ph type="sldNum" idx="12"/>
          </p:nvPr>
        </p:nvSpPr>
        <p:spPr>
          <a:xfrm>
            <a:off x="6695891" y="4870067"/>
            <a:ext cx="1905000" cy="138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a:t>9</a:t>
            </a:fld>
            <a:endParaRPr sz="1000"/>
          </a:p>
        </p:txBody>
      </p:sp>
      <p:graphicFrame>
        <p:nvGraphicFramePr>
          <p:cNvPr id="263" name="Google Shape;263;p34"/>
          <p:cNvGraphicFramePr/>
          <p:nvPr>
            <p:extLst>
              <p:ext uri="{D42A27DB-BD31-4B8C-83A1-F6EECF244321}">
                <p14:modId xmlns:p14="http://schemas.microsoft.com/office/powerpoint/2010/main" val="2923419476"/>
              </p:ext>
            </p:extLst>
          </p:nvPr>
        </p:nvGraphicFramePr>
        <p:xfrm>
          <a:off x="76200" y="825748"/>
          <a:ext cx="8994900" cy="3770021"/>
        </p:xfrm>
        <a:graphic>
          <a:graphicData uri="http://schemas.openxmlformats.org/drawingml/2006/table">
            <a:tbl>
              <a:tblPr>
                <a:noFill/>
                <a:tableStyleId>{9487FB7A-29BC-4C41-8FFD-861DA420191A}</a:tableStyleId>
              </a:tblPr>
              <a:tblGrid>
                <a:gridCol w="1789600">
                  <a:extLst>
                    <a:ext uri="{9D8B030D-6E8A-4147-A177-3AD203B41FA5}">
                      <a16:colId xmlns:a16="http://schemas.microsoft.com/office/drawing/2014/main" val="20000"/>
                    </a:ext>
                  </a:extLst>
                </a:gridCol>
                <a:gridCol w="1815950">
                  <a:extLst>
                    <a:ext uri="{9D8B030D-6E8A-4147-A177-3AD203B41FA5}">
                      <a16:colId xmlns:a16="http://schemas.microsoft.com/office/drawing/2014/main" val="20001"/>
                    </a:ext>
                  </a:extLst>
                </a:gridCol>
                <a:gridCol w="1856975">
                  <a:extLst>
                    <a:ext uri="{9D8B030D-6E8A-4147-A177-3AD203B41FA5}">
                      <a16:colId xmlns:a16="http://schemas.microsoft.com/office/drawing/2014/main" val="20002"/>
                    </a:ext>
                  </a:extLst>
                </a:gridCol>
                <a:gridCol w="1755000">
                  <a:extLst>
                    <a:ext uri="{9D8B030D-6E8A-4147-A177-3AD203B41FA5}">
                      <a16:colId xmlns:a16="http://schemas.microsoft.com/office/drawing/2014/main" val="20003"/>
                    </a:ext>
                  </a:extLst>
                </a:gridCol>
                <a:gridCol w="1777375">
                  <a:extLst>
                    <a:ext uri="{9D8B030D-6E8A-4147-A177-3AD203B41FA5}">
                      <a16:colId xmlns:a16="http://schemas.microsoft.com/office/drawing/2014/main" val="20004"/>
                    </a:ext>
                  </a:extLst>
                </a:gridCol>
              </a:tblGrid>
              <a:tr h="542200">
                <a:tc>
                  <a:txBody>
                    <a:bodyPr/>
                    <a:lstStyle/>
                    <a:p>
                      <a:pPr marL="0" lvl="0" indent="0" algn="ctr" rtl="0">
                        <a:lnSpc>
                          <a:spcPct val="115000"/>
                        </a:lnSpc>
                        <a:spcBef>
                          <a:spcPts val="0"/>
                        </a:spcBef>
                        <a:spcAft>
                          <a:spcPts val="0"/>
                        </a:spcAft>
                        <a:buNone/>
                      </a:pPr>
                      <a:r>
                        <a:rPr lang="en-US" sz="1800" b="1"/>
                        <a:t>Classifier</a:t>
                      </a:r>
                      <a:endParaRPr sz="18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gridSpan="2">
                  <a:txBody>
                    <a:bodyPr/>
                    <a:lstStyle/>
                    <a:p>
                      <a:pPr marL="0" lvl="0" indent="0" algn="ctr" rtl="0">
                        <a:lnSpc>
                          <a:spcPct val="115000"/>
                        </a:lnSpc>
                        <a:spcBef>
                          <a:spcPts val="0"/>
                        </a:spcBef>
                        <a:spcAft>
                          <a:spcPts val="0"/>
                        </a:spcAft>
                        <a:buNone/>
                      </a:pPr>
                      <a:r>
                        <a:rPr lang="en-US" sz="1800" b="1"/>
                        <a:t>Average Test AUC (</a:t>
                      </a:r>
                      <a:r>
                        <a:rPr lang="en-US" sz="1800" b="1" i="1"/>
                        <a:t>SD</a:t>
                      </a:r>
                      <a:r>
                        <a:rPr lang="en-US" sz="1800" b="1"/>
                        <a:t>)</a:t>
                      </a:r>
                      <a:endParaRPr sz="18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US" sz="1800" b="1"/>
                        <a:t>Average Test F1 (</a:t>
                      </a:r>
                      <a:r>
                        <a:rPr lang="en-US" sz="1800" b="1" i="1"/>
                        <a:t>SD</a:t>
                      </a:r>
                      <a:r>
                        <a:rPr lang="en-US" sz="1800" b="1"/>
                        <a:t>)</a:t>
                      </a:r>
                      <a:endParaRPr sz="1800" b="1"/>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hMerge="1">
                  <a:txBody>
                    <a:bodyPr/>
                    <a:lstStyle/>
                    <a:p>
                      <a:endParaRPr lang="en-US"/>
                    </a:p>
                  </a:txBody>
                  <a:tcPr/>
                </a:tc>
                <a:extLst>
                  <a:ext uri="{0D108BD9-81ED-4DB2-BD59-A6C34878D82A}">
                    <a16:rowId xmlns:a16="http://schemas.microsoft.com/office/drawing/2014/main" val="10000"/>
                  </a:ext>
                </a:extLst>
              </a:tr>
              <a:tr h="985825">
                <a:tc>
                  <a:txBody>
                    <a:bodyPr/>
                    <a:lstStyle/>
                    <a:p>
                      <a:pPr marL="0" lvl="0" indent="0" algn="ctr" rtl="0">
                        <a:spcBef>
                          <a:spcPts val="0"/>
                        </a:spcBef>
                        <a:spcAft>
                          <a:spcPts val="0"/>
                        </a:spcAft>
                        <a:buNone/>
                      </a:pPr>
                      <a:endParaRPr sz="22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Negation-Aware</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w/o Negation Detection</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Negation-Aware</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w/o Negation Detection</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r h="542200">
                <a:tc>
                  <a:txBody>
                    <a:bodyPr/>
                    <a:lstStyle/>
                    <a:p>
                      <a:pPr marL="0" lvl="0" indent="0" algn="ctr" rtl="0">
                        <a:lnSpc>
                          <a:spcPct val="115000"/>
                        </a:lnSpc>
                        <a:spcBef>
                          <a:spcPts val="0"/>
                        </a:spcBef>
                        <a:spcAft>
                          <a:spcPts val="0"/>
                        </a:spcAft>
                        <a:buNone/>
                      </a:pPr>
                      <a:r>
                        <a:rPr lang="en-US" sz="1800"/>
                        <a:t>Neural Networks (NN)</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0.8462</a:t>
                      </a:r>
                      <a:r>
                        <a:rPr lang="en-US" sz="1800" dirty="0"/>
                        <a:t> (</a:t>
                      </a:r>
                      <a:r>
                        <a:rPr lang="en-US" sz="1800" i="1" dirty="0"/>
                        <a:t>0.0169</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dirty="0"/>
                        <a:t>0.8440 (</a:t>
                      </a:r>
                      <a:r>
                        <a:rPr lang="en-US" sz="1800" i="1" dirty="0"/>
                        <a:t>0.0161</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0.6252</a:t>
                      </a:r>
                      <a:r>
                        <a:rPr lang="en-US" sz="1800" dirty="0"/>
                        <a:t> (</a:t>
                      </a:r>
                      <a:r>
                        <a:rPr lang="en-US" sz="1800" i="1" dirty="0"/>
                        <a:t>0.0291</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0.6189 (</a:t>
                      </a:r>
                      <a:r>
                        <a:rPr lang="en-US" sz="1800" i="1"/>
                        <a:t>0.0302</a:t>
                      </a:r>
                      <a:r>
                        <a:rPr lang="en-US" sz="1800"/>
                        <a:t>)</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2"/>
                  </a:ext>
                </a:extLst>
              </a:tr>
              <a:tr h="542200">
                <a:tc>
                  <a:txBody>
                    <a:bodyPr/>
                    <a:lstStyle/>
                    <a:p>
                      <a:pPr marL="0" lvl="0" indent="0" algn="ctr" rtl="0">
                        <a:lnSpc>
                          <a:spcPct val="115000"/>
                        </a:lnSpc>
                        <a:spcBef>
                          <a:spcPts val="0"/>
                        </a:spcBef>
                        <a:spcAft>
                          <a:spcPts val="0"/>
                        </a:spcAft>
                        <a:buNone/>
                      </a:pPr>
                      <a:r>
                        <a:rPr lang="en-US" sz="1800"/>
                        <a:t>Logistic Regression (LR)*</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0.9022</a:t>
                      </a:r>
                      <a:r>
                        <a:rPr lang="en-US" sz="1800" dirty="0"/>
                        <a:t> (</a:t>
                      </a:r>
                      <a:r>
                        <a:rPr lang="en-US" sz="1800" i="1" dirty="0"/>
                        <a:t>0.0120</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dirty="0"/>
                        <a:t>0.8720 (</a:t>
                      </a:r>
                      <a:r>
                        <a:rPr lang="en-US" sz="1800" i="1" dirty="0"/>
                        <a:t>0.0155</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0.6905</a:t>
                      </a:r>
                      <a:r>
                        <a:rPr lang="en-US" sz="1800" dirty="0"/>
                        <a:t> (</a:t>
                      </a:r>
                      <a:r>
                        <a:rPr lang="en-US" sz="1800" i="1" dirty="0"/>
                        <a:t>0.0188</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0.6455 (</a:t>
                      </a:r>
                      <a:r>
                        <a:rPr lang="en-US" sz="1800" i="1"/>
                        <a:t>0.0248</a:t>
                      </a:r>
                      <a:r>
                        <a:rPr lang="en-US" sz="1800"/>
                        <a:t>)</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3"/>
                  </a:ext>
                </a:extLst>
              </a:tr>
              <a:tr h="542200">
                <a:tc>
                  <a:txBody>
                    <a:bodyPr/>
                    <a:lstStyle/>
                    <a:p>
                      <a:pPr marL="0" lvl="0" indent="0" algn="ctr" rtl="0">
                        <a:lnSpc>
                          <a:spcPct val="115000"/>
                        </a:lnSpc>
                        <a:spcBef>
                          <a:spcPts val="0"/>
                        </a:spcBef>
                        <a:spcAft>
                          <a:spcPts val="0"/>
                        </a:spcAft>
                        <a:buNone/>
                      </a:pPr>
                      <a:r>
                        <a:rPr lang="en-US" sz="1800"/>
                        <a:t>Random Forest (RF)</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0.9533</a:t>
                      </a:r>
                      <a:r>
                        <a:rPr lang="en-US" sz="1800" dirty="0"/>
                        <a:t> (</a:t>
                      </a:r>
                      <a:r>
                        <a:rPr lang="en-US" sz="1800" i="1" dirty="0"/>
                        <a:t>0.0086</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a:t>0.9530 (</a:t>
                      </a:r>
                      <a:r>
                        <a:rPr lang="en-US" sz="1800" i="1"/>
                        <a:t>0.0071</a:t>
                      </a:r>
                      <a:r>
                        <a:rPr lang="en-US" sz="1800"/>
                        <a:t>)</a:t>
                      </a:r>
                      <a:endParaRPr sz="180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b="1" dirty="0"/>
                        <a:t>0.7887</a:t>
                      </a:r>
                      <a:r>
                        <a:rPr lang="en-US" sz="1800" dirty="0"/>
                        <a:t> (</a:t>
                      </a:r>
                      <a:r>
                        <a:rPr lang="en-US" sz="1800" i="1" dirty="0"/>
                        <a:t>0.0226</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tc>
                  <a:txBody>
                    <a:bodyPr/>
                    <a:lstStyle/>
                    <a:p>
                      <a:pPr marL="0" lvl="0" indent="0" algn="ctr" rtl="0">
                        <a:lnSpc>
                          <a:spcPct val="115000"/>
                        </a:lnSpc>
                        <a:spcBef>
                          <a:spcPts val="0"/>
                        </a:spcBef>
                        <a:spcAft>
                          <a:spcPts val="0"/>
                        </a:spcAft>
                        <a:buNone/>
                      </a:pPr>
                      <a:r>
                        <a:rPr lang="en-US" sz="1800" dirty="0"/>
                        <a:t>0.7862 (</a:t>
                      </a:r>
                      <a:r>
                        <a:rPr lang="en-US" sz="1800" i="1" dirty="0"/>
                        <a:t>0.0219</a:t>
                      </a:r>
                      <a:r>
                        <a:rPr lang="en-US" sz="1800" dirty="0"/>
                        <a:t>)</a:t>
                      </a:r>
                      <a:endParaRPr sz="1800" dirty="0"/>
                    </a:p>
                  </a:txBody>
                  <a:tcPr marL="28575" marR="28575" marT="19050" marB="19050" anchor="b">
                    <a:lnL w="38100" cap="flat" cmpd="sng">
                      <a:solidFill>
                        <a:schemeClr val="accent1"/>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rgbClr val="FFF2CC"/>
                    </a:solidFill>
                  </a:tcPr>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CE46E0CC-24DD-374A-BCE4-A2B98B7066B0}"/>
              </a:ext>
            </a:extLst>
          </p:cNvPr>
          <p:cNvSpPr/>
          <p:nvPr/>
        </p:nvSpPr>
        <p:spPr>
          <a:xfrm>
            <a:off x="1920240" y="2571749"/>
            <a:ext cx="7147560" cy="406581"/>
          </a:xfrm>
          <a:prstGeom prst="rect">
            <a:avLst/>
          </a:prstGeom>
          <a:noFill/>
          <a:ln w="57150">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51820840-9714-1140-BD1C-4BCB5C656141}"/>
              </a:ext>
            </a:extLst>
          </p:cNvPr>
          <p:cNvSpPr/>
          <p:nvPr/>
        </p:nvSpPr>
        <p:spPr>
          <a:xfrm>
            <a:off x="1920241" y="2338251"/>
            <a:ext cx="1763486" cy="2257518"/>
          </a:xfrm>
          <a:prstGeom prst="rect">
            <a:avLst/>
          </a:prstGeom>
          <a:noFill/>
          <a:ln w="57150">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734DEBE2-FFD7-344D-8AB9-76B951766D33}"/>
              </a:ext>
            </a:extLst>
          </p:cNvPr>
          <p:cNvSpPr/>
          <p:nvPr/>
        </p:nvSpPr>
        <p:spPr>
          <a:xfrm>
            <a:off x="1928947" y="3507921"/>
            <a:ext cx="7147560" cy="406581"/>
          </a:xfrm>
          <a:prstGeom prst="rect">
            <a:avLst/>
          </a:prstGeom>
          <a:noFill/>
          <a:ln w="57150">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63AB5882-E3E3-BE4A-B4F9-4F90A57A4221}"/>
              </a:ext>
            </a:extLst>
          </p:cNvPr>
          <p:cNvSpPr/>
          <p:nvPr/>
        </p:nvSpPr>
        <p:spPr>
          <a:xfrm>
            <a:off x="1898465" y="4169774"/>
            <a:ext cx="7147560" cy="406581"/>
          </a:xfrm>
          <a:prstGeom prst="rect">
            <a:avLst/>
          </a:prstGeom>
          <a:noFill/>
          <a:ln w="57150">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B68819E-750D-CD43-83C8-EB8EBEC4EF08}"/>
              </a:ext>
            </a:extLst>
          </p:cNvPr>
          <p:cNvSpPr/>
          <p:nvPr/>
        </p:nvSpPr>
        <p:spPr>
          <a:xfrm>
            <a:off x="5495118" y="2360021"/>
            <a:ext cx="1763486" cy="2257518"/>
          </a:xfrm>
          <a:prstGeom prst="rect">
            <a:avLst/>
          </a:prstGeom>
          <a:noFill/>
          <a:ln w="57150">
            <a:solidFill>
              <a:srgbClr val="00FF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4" name="Audio 3">
            <a:hlinkClick r:id="" action="ppaction://media"/>
            <a:extLst>
              <a:ext uri="{FF2B5EF4-FFF2-40B4-BE49-F238E27FC236}">
                <a16:creationId xmlns:a16="http://schemas.microsoft.com/office/drawing/2014/main" id="{378A0C27-A6AB-3249-A8A6-D5052019B62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178800" y="4178300"/>
            <a:ext cx="812800" cy="8128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241"/>
    </mc:Choice>
    <mc:Fallback>
      <p:transition spd="slow" advTm="45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2"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3" fill="hold" display="0">
                  <p:stCondLst>
                    <p:cond delay="indefinite"/>
                  </p:stCondLst>
                  <p:endCondLst>
                    <p:cond evt="onStopAudio" delay="0">
                      <p:tgtEl>
                        <p:sldTgt/>
                      </p:tgtEl>
                    </p:cond>
                  </p:endCondLst>
                </p:cTn>
                <p:tgtEl>
                  <p:spTgt spid="4"/>
                </p:tgtEl>
              </p:cMediaNode>
            </p:audio>
          </p:childTnLst>
        </p:cTn>
      </p:par>
    </p:tnLst>
    <p:bldLst>
      <p:bldP spid="2" grpId="0" animBg="1"/>
      <p:bldP spid="2" grpId="1" animBg="1"/>
      <p:bldP spid="6" grpId="0" animBg="1"/>
      <p:bldP spid="6" grpId="2" animBg="1"/>
      <p:bldP spid="7" grpId="0" animBg="1"/>
      <p:bldP spid="7" grpId="1" animBg="1"/>
      <p:bldP spid="8" grpId="0" animBg="1"/>
      <p:bldP spid="8" grpId="1" animBg="1"/>
      <p:bldP spid="9" grpId="0" animBg="1"/>
      <p:bldP spid="9" grpId="2"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2|10.8|0.6|6.6|0.4|3.9|0.4"/>
</p:tagLst>
</file>

<file path=ppt/tags/tag2.xml><?xml version="1.0" encoding="utf-8"?>
<p:tagLst xmlns:a="http://schemas.openxmlformats.org/drawingml/2006/main" xmlns:r="http://schemas.openxmlformats.org/officeDocument/2006/relationships" xmlns:p="http://schemas.openxmlformats.org/presentationml/2006/main">
  <p:tag name="TIMING" val="|23.6|12.5|1.1|9.4|1.5"/>
</p:tagLst>
</file>

<file path=ppt/tags/tag3.xml><?xml version="1.0" encoding="utf-8"?>
<p:tagLst xmlns:a="http://schemas.openxmlformats.org/drawingml/2006/main" xmlns:r="http://schemas.openxmlformats.org/officeDocument/2006/relationships" xmlns:p="http://schemas.openxmlformats.org/presentationml/2006/main">
  <p:tag name="TIMING" val="|11|7.3|0.9|6.6|1.1|9.1|0.8|13.4|1|9.7|0.9"/>
</p:tagLst>
</file>

<file path=ppt/theme/theme1.xml><?xml version="1.0" encoding="utf-8"?>
<a:theme xmlns:a="http://schemas.openxmlformats.org/drawingml/2006/main" name="1_JPA Master PowerPoint">
  <a:themeElements>
    <a:clrScheme name="Custom 24">
      <a:dk1>
        <a:srgbClr val="000000"/>
      </a:dk1>
      <a:lt1>
        <a:srgbClr val="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PA Master PowerPoint">
  <a:themeElements>
    <a:clrScheme name="Custom 14">
      <a:dk1>
        <a:srgbClr val="000000"/>
      </a:dk1>
      <a:lt1>
        <a:srgbClr val="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3012</Words>
  <Application>Microsoft Macintosh PowerPoint</Application>
  <PresentationFormat>On-screen Show (16:9)</PresentationFormat>
  <Paragraphs>341</Paragraphs>
  <Slides>15</Slides>
  <Notes>15</Notes>
  <HiddenSlides>2</HiddenSlides>
  <MMClips>13</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Calibri</vt:lpstr>
      <vt:lpstr>Roboto Light</vt:lpstr>
      <vt:lpstr>Arial</vt:lpstr>
      <vt:lpstr>Roboto</vt:lpstr>
      <vt:lpstr>Helvetica Neue</vt:lpstr>
      <vt:lpstr>Century Gothic</vt:lpstr>
      <vt:lpstr>1_JPA Master PowerPoint</vt:lpstr>
      <vt:lpstr>JPA Master PowerPoint</vt:lpstr>
      <vt:lpstr>PowerPoint Presentation</vt:lpstr>
      <vt:lpstr>Disclosure &amp; Acknowledgement</vt:lpstr>
      <vt:lpstr>PUI Detection &amp; Prediction: a necessary task</vt:lpstr>
      <vt:lpstr> Manual assessment is inefficient→ Automation</vt:lpstr>
      <vt:lpstr>Overall framework: PUI detection from notes</vt:lpstr>
      <vt:lpstr>Negation detection using NER and Regex</vt:lpstr>
      <vt:lpstr>Feature construction and Baseline models </vt:lpstr>
      <vt:lpstr>MIMIC III dataset , Problem setup</vt:lpstr>
      <vt:lpstr>Results: Negation Detection boosts prediction</vt:lpstr>
      <vt:lpstr>Results : Words created by negation detection contribute greatly to classification</vt:lpstr>
      <vt:lpstr>Results: Prominent features (words) overlap with medical literature on PUI</vt:lpstr>
      <vt:lpstr>Using notes is promising, possible next steps</vt:lpstr>
      <vt:lpstr>PowerPoint Presentation</vt:lpstr>
      <vt:lpstr>Problem Setup </vt:lpstr>
      <vt:lpstr>Results: Comparison of Classifiers and significant keywords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15</cp:revision>
  <dcterms:modified xsi:type="dcterms:W3CDTF">2020-10-31T22:52:10Z</dcterms:modified>
</cp:coreProperties>
</file>